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"/>
  </p:notesMasterIdLst>
  <p:sldIdLst>
    <p:sldId id="256" r:id="rId3"/>
    <p:sldId id="1244" r:id="rId4"/>
    <p:sldId id="2734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A18BD1-CCE0-43E3-9020-DCB2858C94B3}" v="20" dt="2022-08-05T15:08:56.6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C46240-4577-4D7C-8291-CBA9DB6467D9}" type="doc">
      <dgm:prSet loTypeId="urn:microsoft.com/office/officeart/2005/8/layout/vList5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4357860-3530-4504-96C3-F0090BCC7478}">
      <dgm:prSet phldrT="[Text]" custT="1"/>
      <dgm:spPr>
        <a:xfrm>
          <a:off x="0" y="5452"/>
          <a:ext cx="1061481" cy="1646791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lnSpc>
              <a:spcPct val="90000"/>
            </a:lnSpc>
            <a:spcAft>
              <a:spcPts val="0"/>
            </a:spcAft>
            <a:buNone/>
          </a:pPr>
          <a:r>
            <a:rPr lang="en-US" sz="1400" b="1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FL-1</a:t>
          </a:r>
        </a:p>
        <a:p>
          <a:pPr>
            <a:lnSpc>
              <a:spcPct val="90000"/>
            </a:lnSpc>
            <a:spcAft>
              <a:spcPts val="0"/>
            </a:spcAft>
            <a:buNone/>
          </a:pPr>
          <a:r>
            <a:rPr lang="en-US" sz="1050" b="1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(Jacksonville)</a:t>
          </a:r>
        </a:p>
        <a:p>
          <a:pPr>
            <a:lnSpc>
              <a:spcPct val="100000"/>
            </a:lnSpc>
            <a:spcAft>
              <a:spcPts val="0"/>
            </a:spcAft>
            <a:buNone/>
          </a:pPr>
          <a:r>
            <a:rPr lang="en-US" sz="1300" b="1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320-327, 344 </a:t>
          </a:r>
          <a:endParaRPr lang="en-US" sz="1300" b="1" dirty="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79D2677F-82BA-48E5-81E8-4C98E6838962}" type="parTrans" cxnId="{8E809DE8-16D4-493F-9F28-C0C8C92023FA}">
      <dgm:prSet/>
      <dgm:spPr/>
      <dgm:t>
        <a:bodyPr/>
        <a:lstStyle/>
        <a:p>
          <a:endParaRPr lang="en-US"/>
        </a:p>
      </dgm:t>
    </dgm:pt>
    <dgm:pt modelId="{A17157E4-D97B-4719-8DD0-968D0B84125E}" type="sibTrans" cxnId="{8E809DE8-16D4-493F-9F28-C0C8C92023FA}">
      <dgm:prSet/>
      <dgm:spPr/>
      <dgm:t>
        <a:bodyPr/>
        <a:lstStyle/>
        <a:p>
          <a:endParaRPr lang="en-US"/>
        </a:p>
      </dgm:t>
    </dgm:pt>
    <dgm:pt modelId="{1F1E4B2D-F8A9-41CA-9DA2-171A42568AF3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362040" y="-1405838"/>
          <a:ext cx="1571833" cy="4469349"/>
        </a:xfrm>
        <a:prstGeom prst="round2SameRect">
          <a:avLst/>
        </a:prstGeom>
        <a:noFill/>
        <a:ln w="38100" cap="rnd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 marL="0" indent="0" algn="l">
            <a:buNone/>
            <a:tabLst>
              <a:tab pos="228600" algn="l"/>
            </a:tabLst>
          </a:pPr>
          <a:r>
            <a:rPr lang="en-US" sz="110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District Manager</a:t>
          </a:r>
          <a:endParaRPr lang="en-US" sz="1100" baseline="0" dirty="0">
            <a:solidFill>
              <a:srgbClr val="0070C0"/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</dgm:t>
    </dgm:pt>
    <dgm:pt modelId="{1E326CD7-B201-44CF-8EEB-D44D4F06C31D}" type="parTrans" cxnId="{A0EC54BE-CD8A-4711-9238-E55DF4DAB12B}">
      <dgm:prSet/>
      <dgm:spPr/>
      <dgm:t>
        <a:bodyPr/>
        <a:lstStyle/>
        <a:p>
          <a:endParaRPr lang="en-US"/>
        </a:p>
      </dgm:t>
    </dgm:pt>
    <dgm:pt modelId="{EE661FC5-0246-4C5C-BF53-6B5472337CF8}" type="sibTrans" cxnId="{A0EC54BE-CD8A-4711-9238-E55DF4DAB12B}">
      <dgm:prSet/>
      <dgm:spPr/>
      <dgm:t>
        <a:bodyPr/>
        <a:lstStyle/>
        <a:p>
          <a:endParaRPr lang="en-US"/>
        </a:p>
      </dgm:t>
    </dgm:pt>
    <dgm:pt modelId="{4B2B9A91-1511-443F-AABD-CBE6AA267862}">
      <dgm:prSet phldrT="[Text]" custT="1"/>
      <dgm:spPr>
        <a:xfrm>
          <a:off x="0" y="1756468"/>
          <a:ext cx="1027691" cy="1584515"/>
        </a:xfrm>
        <a:prstGeom prst="roundRect">
          <a:avLst/>
        </a:prstGeom>
        <a:solidFill>
          <a:srgbClr val="92D050"/>
        </a:solidFill>
        <a:ln>
          <a:solidFill>
            <a:srgbClr val="92D05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lnSpc>
              <a:spcPct val="90000"/>
            </a:lnSpc>
            <a:spcAft>
              <a:spcPts val="0"/>
            </a:spcAft>
            <a:buNone/>
          </a:pPr>
          <a:r>
            <a:rPr lang="en-US" sz="1400" b="1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FL-2</a:t>
          </a:r>
        </a:p>
        <a:p>
          <a:pPr>
            <a:lnSpc>
              <a:spcPct val="90000"/>
            </a:lnSpc>
            <a:spcAft>
              <a:spcPts val="0"/>
            </a:spcAft>
            <a:buNone/>
          </a:pPr>
          <a:r>
            <a:rPr lang="en-US" sz="1050" b="1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(Tampa)</a:t>
          </a:r>
        </a:p>
        <a:p>
          <a:pPr>
            <a:lnSpc>
              <a:spcPct val="100000"/>
            </a:lnSpc>
            <a:spcAft>
              <a:spcPts val="0"/>
            </a:spcAft>
            <a:buNone/>
          </a:pPr>
          <a:r>
            <a:rPr lang="en-US" sz="1300" b="1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328-329, 335-339, 341-342, 346-347</a:t>
          </a:r>
          <a:endParaRPr lang="en-US" sz="1300" dirty="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34A51AE9-83E1-4906-A897-A2B2DEB3E2F3}" type="parTrans" cxnId="{3B108F90-D82C-4289-80F8-570F20461909}">
      <dgm:prSet/>
      <dgm:spPr/>
      <dgm:t>
        <a:bodyPr/>
        <a:lstStyle/>
        <a:p>
          <a:endParaRPr lang="en-US"/>
        </a:p>
      </dgm:t>
    </dgm:pt>
    <dgm:pt modelId="{08D0AF25-5CD4-4C85-8DBC-192F0BA211C0}" type="sibTrans" cxnId="{3B108F90-D82C-4289-80F8-570F20461909}">
      <dgm:prSet/>
      <dgm:spPr/>
      <dgm:t>
        <a:bodyPr/>
        <a:lstStyle/>
        <a:p>
          <a:endParaRPr lang="en-US"/>
        </a:p>
      </dgm:t>
    </dgm:pt>
    <dgm:pt modelId="{0C5D22B4-BD9E-47C3-A18A-81803F04D55E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13691" y="324953"/>
          <a:ext cx="1455033" cy="4476680"/>
        </a:xfrm>
        <a:prstGeom prst="round2SameRect">
          <a:avLst/>
        </a:prstGeom>
        <a:noFill/>
        <a:ln w="28575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  <a:tabLst>
              <a:tab pos="228600" algn="l"/>
            </a:tabLst>
          </a:pPr>
          <a:r>
            <a:rPr lang="en-US" sz="105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District Manager, </a:t>
          </a:r>
          <a:endParaRPr lang="en-US" sz="105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</dgm:t>
    </dgm:pt>
    <dgm:pt modelId="{8AAFFB4B-95C5-458C-85CA-D8BE8B9DF45A}" type="parTrans" cxnId="{70AA372D-0FB1-4D94-8035-2C959A8B9087}">
      <dgm:prSet/>
      <dgm:spPr/>
      <dgm:t>
        <a:bodyPr/>
        <a:lstStyle/>
        <a:p>
          <a:endParaRPr lang="en-US"/>
        </a:p>
      </dgm:t>
    </dgm:pt>
    <dgm:pt modelId="{3881C654-E443-4889-9B3E-833174CD3864}" type="sibTrans" cxnId="{70AA372D-0FB1-4D94-8035-2C959A8B9087}">
      <dgm:prSet/>
      <dgm:spPr/>
      <dgm:t>
        <a:bodyPr/>
        <a:lstStyle/>
        <a:p>
          <a:endParaRPr lang="en-US"/>
        </a:p>
      </dgm:t>
    </dgm:pt>
    <dgm:pt modelId="{3F467D39-9079-4EFD-8A84-E3E9108CCD4C}">
      <dgm:prSet phldrT="[Text]" custT="1"/>
      <dgm:spPr>
        <a:xfrm>
          <a:off x="0" y="3396138"/>
          <a:ext cx="1030485" cy="1493669"/>
        </a:xfrm>
        <a:prstGeom prst="roundRect">
          <a:avLst/>
        </a:prstGeom>
        <a:solidFill>
          <a:srgbClr val="CC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lnSpc>
              <a:spcPct val="90000"/>
            </a:lnSpc>
            <a:spcAft>
              <a:spcPts val="0"/>
            </a:spcAft>
            <a:buNone/>
          </a:pPr>
          <a:r>
            <a:rPr lang="en-US" sz="1400" b="1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FL-3</a:t>
          </a:r>
        </a:p>
        <a:p>
          <a:pPr>
            <a:lnSpc>
              <a:spcPct val="90000"/>
            </a:lnSpc>
            <a:spcAft>
              <a:spcPts val="0"/>
            </a:spcAft>
            <a:buNone/>
          </a:pPr>
          <a:r>
            <a:rPr lang="en-US" sz="1000" b="1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(Ft. Lauderdale / Miami)</a:t>
          </a:r>
        </a:p>
        <a:p>
          <a:pPr>
            <a:lnSpc>
              <a:spcPct val="100000"/>
            </a:lnSpc>
            <a:spcAft>
              <a:spcPts val="0"/>
            </a:spcAft>
            <a:buNone/>
          </a:pPr>
          <a:r>
            <a:rPr lang="en-US" sz="1200" b="1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330-334,</a:t>
          </a:r>
        </a:p>
        <a:p>
          <a:pPr>
            <a:lnSpc>
              <a:spcPct val="100000"/>
            </a:lnSpc>
            <a:spcAft>
              <a:spcPts val="0"/>
            </a:spcAft>
            <a:buNone/>
          </a:pPr>
          <a:r>
            <a:rPr lang="en-US" sz="1200" b="1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349</a:t>
          </a:r>
          <a:endParaRPr lang="en-US" sz="1200" dirty="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  <a:p>
          <a:pPr>
            <a:lnSpc>
              <a:spcPct val="90000"/>
            </a:lnSpc>
            <a:spcAft>
              <a:spcPct val="35000"/>
            </a:spcAft>
            <a:buNone/>
          </a:pPr>
          <a:endParaRPr lang="en-US" sz="2300" dirty="0">
            <a:solidFill>
              <a:srgbClr val="CC99FF"/>
            </a:solidFill>
            <a:latin typeface="+mn-lt"/>
            <a:ea typeface="+mn-ea"/>
            <a:cs typeface="+mn-cs"/>
          </a:endParaRPr>
        </a:p>
      </dgm:t>
    </dgm:pt>
    <dgm:pt modelId="{D1E6CF40-35D0-45C1-8D3F-7A351508DF83}" type="parTrans" cxnId="{BC105A5C-B607-4A17-BBEA-7BC80CC1AA98}">
      <dgm:prSet/>
      <dgm:spPr/>
      <dgm:t>
        <a:bodyPr/>
        <a:lstStyle/>
        <a:p>
          <a:endParaRPr lang="en-US"/>
        </a:p>
      </dgm:t>
    </dgm:pt>
    <dgm:pt modelId="{911BADA0-ED1C-4768-A6F6-96C7A595BE49}" type="sibTrans" cxnId="{BC105A5C-B607-4A17-BBEA-7BC80CC1AA98}">
      <dgm:prSet/>
      <dgm:spPr/>
      <dgm:t>
        <a:bodyPr/>
        <a:lstStyle/>
        <a:p>
          <a:endParaRPr lang="en-US"/>
        </a:p>
      </dgm:t>
    </dgm:pt>
    <dgm:pt modelId="{2DE8BB2E-642A-4C88-9D85-9248F935C08C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51543" y="1889449"/>
          <a:ext cx="1361959" cy="4510035"/>
        </a:xfrm>
        <a:prstGeom prst="round2SameRect">
          <a:avLst/>
        </a:prstGeom>
        <a:noFill/>
        <a:ln w="28575" cap="flat" cmpd="sng" algn="ctr">
          <a:solidFill>
            <a:srgbClr val="CC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  <a:tabLst>
              <a:tab pos="228600" algn="l"/>
            </a:tabLst>
          </a:pPr>
          <a:r>
            <a:rPr lang="en-US" sz="105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District Manager</a:t>
          </a:r>
          <a:endParaRPr lang="en-US" sz="105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78AB2447-B84E-4713-A295-377064A946A4}" type="parTrans" cxnId="{4D229A8F-DC80-47AC-82F9-0FCE6DD16677}">
      <dgm:prSet/>
      <dgm:spPr/>
      <dgm:t>
        <a:bodyPr/>
        <a:lstStyle/>
        <a:p>
          <a:endParaRPr lang="en-US"/>
        </a:p>
      </dgm:t>
    </dgm:pt>
    <dgm:pt modelId="{891AB762-D4BD-40A9-B9A2-B630707E4CF5}" type="sibTrans" cxnId="{4D229A8F-DC80-47AC-82F9-0FCE6DD16677}">
      <dgm:prSet/>
      <dgm:spPr/>
      <dgm:t>
        <a:bodyPr/>
        <a:lstStyle/>
        <a:p>
          <a:endParaRPr lang="en-US"/>
        </a:p>
      </dgm:t>
    </dgm:pt>
    <dgm:pt modelId="{DA9DFC12-89BC-43D0-8C85-DE15B1F7EAC3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13691" y="324953"/>
          <a:ext cx="1455033" cy="4476680"/>
        </a:xfrm>
        <a:prstGeom prst="round2SameRect">
          <a:avLst/>
        </a:prstGeom>
        <a:noFill/>
        <a:ln w="28575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Font typeface="Arial" panose="020B0604020202020204" pitchFamily="34" charset="0"/>
            <a:buChar char="•"/>
            <a:tabLst>
              <a:tab pos="228600" algn="l"/>
            </a:tabLst>
          </a:pPr>
          <a:r>
            <a:rPr lang="en-US" sz="11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	GeorgAnne Casteel, (813) 243-5960; Georganne.casteel@usps.gov</a:t>
          </a:r>
        </a:p>
      </dgm:t>
    </dgm:pt>
    <dgm:pt modelId="{A825260B-92CB-4F12-A7F9-D858097D0F42}" type="parTrans" cxnId="{D14B5771-DCA8-4FBD-8D06-754F9A56E7BF}">
      <dgm:prSet/>
      <dgm:spPr/>
      <dgm:t>
        <a:bodyPr/>
        <a:lstStyle/>
        <a:p>
          <a:endParaRPr lang="en-US"/>
        </a:p>
      </dgm:t>
    </dgm:pt>
    <dgm:pt modelId="{582690F4-831E-4FA3-B055-17A5EAA76D4A}" type="sibTrans" cxnId="{D14B5771-DCA8-4FBD-8D06-754F9A56E7BF}">
      <dgm:prSet/>
      <dgm:spPr/>
      <dgm:t>
        <a:bodyPr/>
        <a:lstStyle/>
        <a:p>
          <a:endParaRPr lang="en-US"/>
        </a:p>
      </dgm:t>
    </dgm:pt>
    <dgm:pt modelId="{BB346B76-A4D2-4340-9AF2-09052D6EFD41}">
      <dgm:prSet custT="1"/>
      <dgm:spPr>
        <a:xfrm rot="5400000">
          <a:off x="2362040" y="-1405838"/>
          <a:ext cx="1571833" cy="4469349"/>
        </a:xfrm>
        <a:prstGeom prst="round2SameRect">
          <a:avLst/>
        </a:prstGeom>
        <a:noFill/>
        <a:ln w="38100" cap="rnd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 marL="0" indent="0">
            <a:buChar char="•"/>
            <a:tabLst>
              <a:tab pos="228600" algn="l"/>
            </a:tabLst>
          </a:pPr>
          <a:r>
            <a:rPr lang="en-US" sz="11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Seneca Lucas, (904) 645-3220; Seneca.Lucas@usps.gov  </a:t>
          </a:r>
        </a:p>
      </dgm:t>
    </dgm:pt>
    <dgm:pt modelId="{E21C28FF-9E74-441A-90D7-28CE39729424}" type="parTrans" cxnId="{F61D1C1F-43F4-48FF-B653-AA09AB59A256}">
      <dgm:prSet/>
      <dgm:spPr/>
      <dgm:t>
        <a:bodyPr/>
        <a:lstStyle/>
        <a:p>
          <a:endParaRPr lang="en-US"/>
        </a:p>
      </dgm:t>
    </dgm:pt>
    <dgm:pt modelId="{8C5384E1-F1ED-43C1-A934-0595482C33E0}" type="sibTrans" cxnId="{F61D1C1F-43F4-48FF-B653-AA09AB59A256}">
      <dgm:prSet/>
      <dgm:spPr/>
      <dgm:t>
        <a:bodyPr/>
        <a:lstStyle/>
        <a:p>
          <a:endParaRPr lang="en-US"/>
        </a:p>
      </dgm:t>
    </dgm:pt>
    <dgm:pt modelId="{5EFD98DF-D383-43FC-ABCA-5917EDCBC1B4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51543" y="1889449"/>
          <a:ext cx="1361959" cy="4510035"/>
        </a:xfrm>
        <a:prstGeom prst="round2SameRect">
          <a:avLst/>
        </a:prstGeom>
        <a:noFill/>
        <a:ln w="28575" cap="flat" cmpd="sng" algn="ctr">
          <a:solidFill>
            <a:srgbClr val="CC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Char char="•"/>
            <a:tabLst>
              <a:tab pos="228600" algn="l"/>
            </a:tabLst>
          </a:pPr>
          <a:r>
            <a:rPr lang="en-US" sz="105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	</a:t>
          </a:r>
          <a:r>
            <a:rPr lang="en-US" sz="11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Mary Ann Palacios, (954) 527-3271; Mary.A.Palacios@usps.gov</a:t>
          </a:r>
          <a:endParaRPr lang="en-US" sz="105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B83CADDB-7FF8-440D-A8BC-9E6BD211560D}" type="parTrans" cxnId="{CBC27E20-67DD-4396-9B27-CF1D2B8DEEDE}">
      <dgm:prSet/>
      <dgm:spPr/>
      <dgm:t>
        <a:bodyPr/>
        <a:lstStyle/>
        <a:p>
          <a:endParaRPr lang="en-US"/>
        </a:p>
      </dgm:t>
    </dgm:pt>
    <dgm:pt modelId="{54C5E143-BD09-49D2-A514-0080D0C8D051}" type="sibTrans" cxnId="{CBC27E20-67DD-4396-9B27-CF1D2B8DEEDE}">
      <dgm:prSet/>
      <dgm:spPr/>
      <dgm:t>
        <a:bodyPr/>
        <a:lstStyle/>
        <a:p>
          <a:endParaRPr lang="en-US"/>
        </a:p>
      </dgm:t>
    </dgm:pt>
    <dgm:pt modelId="{54EC0AEE-615F-44B1-B46B-B709BAA5C5E2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362040" y="-1405838"/>
          <a:ext cx="1571833" cy="4469349"/>
        </a:xfrm>
        <a:prstGeom prst="round2SameRect">
          <a:avLst/>
        </a:prstGeom>
        <a:noFill/>
        <a:ln w="38100" cap="rnd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Char char="•"/>
            <a:tabLst>
              <a:tab pos="228600" algn="l"/>
            </a:tabLst>
          </a:pPr>
          <a:r>
            <a:rPr lang="en-US" sz="11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</a:t>
          </a:r>
          <a:r>
            <a:rPr lang="en-US" sz="11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Wendy English (A): (904) 359-2931; Wendy.L.English@usps.gov </a:t>
          </a:r>
          <a:endParaRPr lang="en-US" sz="11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</dgm:t>
    </dgm:pt>
    <dgm:pt modelId="{4CED0921-C3F9-4F97-92D9-2D2DB38CF0F1}" type="parTrans" cxnId="{248ED8DC-9E7C-4B3E-B339-73531E3CF9F2}">
      <dgm:prSet/>
      <dgm:spPr/>
      <dgm:t>
        <a:bodyPr/>
        <a:lstStyle/>
        <a:p>
          <a:endParaRPr lang="en-US"/>
        </a:p>
      </dgm:t>
    </dgm:pt>
    <dgm:pt modelId="{C4AC2E18-80F3-4B13-8762-479338AE3B24}" type="sibTrans" cxnId="{248ED8DC-9E7C-4B3E-B339-73531E3CF9F2}">
      <dgm:prSet/>
      <dgm:spPr/>
      <dgm:t>
        <a:bodyPr/>
        <a:lstStyle/>
        <a:p>
          <a:endParaRPr lang="en-US"/>
        </a:p>
      </dgm:t>
    </dgm:pt>
    <dgm:pt modelId="{A6AF5634-8B79-44AB-8C85-3104228B1DA4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362040" y="-1405838"/>
          <a:ext cx="1571833" cy="4469349"/>
        </a:xfrm>
        <a:prstGeom prst="round2SameRect">
          <a:avLst/>
        </a:prstGeom>
        <a:noFill/>
        <a:ln w="38100" cap="rnd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Char char="•"/>
            <a:tabLst>
              <a:tab pos="228600" algn="l"/>
            </a:tabLst>
          </a:pPr>
          <a:r>
            <a:rPr lang="en-US" sz="11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Debra Stoops, (904) 359-2711; Debra.S.Stoops@usps.gov </a:t>
          </a:r>
        </a:p>
      </dgm:t>
    </dgm:pt>
    <dgm:pt modelId="{B5693476-A872-438D-92A1-A1F1A19FEE18}" type="parTrans" cxnId="{636CA5D9-780D-4C4A-8557-97FCFB177E4B}">
      <dgm:prSet/>
      <dgm:spPr/>
      <dgm:t>
        <a:bodyPr/>
        <a:lstStyle/>
        <a:p>
          <a:endParaRPr lang="en-US"/>
        </a:p>
      </dgm:t>
    </dgm:pt>
    <dgm:pt modelId="{9898423C-7AE8-4743-A78F-09EE96A3D4E8}" type="sibTrans" cxnId="{636CA5D9-780D-4C4A-8557-97FCFB177E4B}">
      <dgm:prSet/>
      <dgm:spPr/>
      <dgm:t>
        <a:bodyPr/>
        <a:lstStyle/>
        <a:p>
          <a:endParaRPr lang="en-US"/>
        </a:p>
      </dgm:t>
    </dgm:pt>
    <dgm:pt modelId="{72AB9446-CE09-4FF9-9B17-70986185FE23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13691" y="324953"/>
          <a:ext cx="1455033" cy="4476680"/>
        </a:xfrm>
        <a:prstGeom prst="round2SameRect">
          <a:avLst/>
        </a:prstGeom>
        <a:noFill/>
        <a:ln w="28575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Char char="•"/>
            <a:tabLst>
              <a:tab pos="228600" algn="l"/>
            </a:tabLst>
          </a:pPr>
          <a:r>
            <a:rPr lang="en-US" sz="105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	</a:t>
          </a:r>
          <a:r>
            <a:rPr lang="en-US" sz="11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Richard Fermo(A): </a:t>
          </a:r>
          <a:r>
            <a:rPr lang="en-US" sz="11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(813) 354-6099; Richard.Fermo@usps.gov</a:t>
          </a:r>
          <a:endParaRPr lang="en-US" sz="1050" b="1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</dgm:t>
    </dgm:pt>
    <dgm:pt modelId="{DB3C14AD-DC3B-468E-87B8-160B0AFFF6BE}" type="parTrans" cxnId="{FED13CE9-1E60-4E34-94DC-FACF0FE26FDE}">
      <dgm:prSet/>
      <dgm:spPr/>
      <dgm:t>
        <a:bodyPr/>
        <a:lstStyle/>
        <a:p>
          <a:endParaRPr lang="en-US"/>
        </a:p>
      </dgm:t>
    </dgm:pt>
    <dgm:pt modelId="{2A15056D-091C-4720-AA0F-D5AACAE1BAE4}" type="sibTrans" cxnId="{FED13CE9-1E60-4E34-94DC-FACF0FE26FDE}">
      <dgm:prSet/>
      <dgm:spPr/>
      <dgm:t>
        <a:bodyPr/>
        <a:lstStyle/>
        <a:p>
          <a:endParaRPr lang="en-US"/>
        </a:p>
      </dgm:t>
    </dgm:pt>
    <dgm:pt modelId="{C3A5F4F8-2DD2-4DC8-8A24-18FB8EABB519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13691" y="324953"/>
          <a:ext cx="1455033" cy="4476680"/>
        </a:xfrm>
        <a:prstGeom prst="round2SameRect">
          <a:avLst/>
        </a:prstGeom>
        <a:noFill/>
        <a:ln w="28575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</a:pPr>
          <a:r>
            <a:rPr lang="en-US" sz="105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Customer Relations Manager</a:t>
          </a:r>
        </a:p>
      </dgm:t>
    </dgm:pt>
    <dgm:pt modelId="{0E8BEE0D-0C9C-4D6B-8D90-42C4AF34AA65}" type="parTrans" cxnId="{046CE5E1-2ADB-4AB8-BAC1-BDC8CE95F1AB}">
      <dgm:prSet/>
      <dgm:spPr/>
      <dgm:t>
        <a:bodyPr/>
        <a:lstStyle/>
        <a:p>
          <a:endParaRPr lang="en-US"/>
        </a:p>
      </dgm:t>
    </dgm:pt>
    <dgm:pt modelId="{87DA26E1-B4F4-4743-AC70-5DD77CF56E2E}" type="sibTrans" cxnId="{046CE5E1-2ADB-4AB8-BAC1-BDC8CE95F1AB}">
      <dgm:prSet/>
      <dgm:spPr/>
      <dgm:t>
        <a:bodyPr/>
        <a:lstStyle/>
        <a:p>
          <a:endParaRPr lang="en-US"/>
        </a:p>
      </dgm:t>
    </dgm:pt>
    <dgm:pt modelId="{0E5C5C73-5EAC-402A-B7C7-485D9B39F9F5}">
      <dgm:prSet custT="1"/>
      <dgm:spPr>
        <a:xfrm rot="5400000">
          <a:off x="2413691" y="324953"/>
          <a:ext cx="1455033" cy="4476680"/>
        </a:xfrm>
        <a:prstGeom prst="round2SameRect">
          <a:avLst/>
        </a:prstGeom>
        <a:noFill/>
        <a:ln w="28575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Char char="•"/>
            <a:tabLst>
              <a:tab pos="228600" algn="l"/>
            </a:tabLst>
          </a:pPr>
          <a:r>
            <a:rPr lang="en-US" sz="105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</a:t>
          </a:r>
          <a:r>
            <a:rPr lang="en-US" sz="1050" b="1" baseline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</a:t>
          </a:r>
          <a:r>
            <a:rPr lang="en-US" sz="1100" b="0" baseline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Carol Shirley, (813) 354-6064; carol.j.shirley@usps.gov</a:t>
          </a:r>
          <a:endParaRPr lang="en-US" sz="1100" b="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</dgm:t>
    </dgm:pt>
    <dgm:pt modelId="{8E5DD92D-8568-49DD-84EC-A0C098E460B7}" type="parTrans" cxnId="{46A87E9C-310D-435F-8E1F-3D04E2AC0B66}">
      <dgm:prSet/>
      <dgm:spPr/>
      <dgm:t>
        <a:bodyPr/>
        <a:lstStyle/>
        <a:p>
          <a:endParaRPr lang="en-US"/>
        </a:p>
      </dgm:t>
    </dgm:pt>
    <dgm:pt modelId="{B422880A-1034-4377-B19D-1DDC5B841D0E}" type="sibTrans" cxnId="{46A87E9C-310D-435F-8E1F-3D04E2AC0B66}">
      <dgm:prSet/>
      <dgm:spPr/>
      <dgm:t>
        <a:bodyPr/>
        <a:lstStyle/>
        <a:p>
          <a:endParaRPr lang="en-US"/>
        </a:p>
      </dgm:t>
    </dgm:pt>
    <dgm:pt modelId="{02E34421-A912-49E7-BA7E-3B624F5E3938}">
      <dgm:prSet custT="1"/>
      <dgm:spPr>
        <a:xfrm rot="5400000">
          <a:off x="2413691" y="324953"/>
          <a:ext cx="1455033" cy="4476680"/>
        </a:xfrm>
        <a:prstGeom prst="round2SameRect">
          <a:avLst/>
        </a:prstGeom>
        <a:noFill/>
        <a:ln w="28575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</a:pPr>
          <a:r>
            <a:rPr lang="en-US" sz="105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Business Mail Entry Contact</a:t>
          </a:r>
        </a:p>
      </dgm:t>
    </dgm:pt>
    <dgm:pt modelId="{62E63397-2397-462F-86E9-1C69AB274A85}" type="parTrans" cxnId="{75DD9997-C193-460F-858B-5399246F7B24}">
      <dgm:prSet/>
      <dgm:spPr/>
      <dgm:t>
        <a:bodyPr/>
        <a:lstStyle/>
        <a:p>
          <a:endParaRPr lang="en-US"/>
        </a:p>
      </dgm:t>
    </dgm:pt>
    <dgm:pt modelId="{52BB3F8E-CECC-424B-881C-2B924DE3BFBF}" type="sibTrans" cxnId="{75DD9997-C193-460F-858B-5399246F7B24}">
      <dgm:prSet/>
      <dgm:spPr/>
      <dgm:t>
        <a:bodyPr/>
        <a:lstStyle/>
        <a:p>
          <a:endParaRPr lang="en-US"/>
        </a:p>
      </dgm:t>
    </dgm:pt>
    <dgm:pt modelId="{63D4273F-BB32-4346-AC15-93A200AC2646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51543" y="1889449"/>
          <a:ext cx="1361959" cy="4510035"/>
        </a:xfrm>
        <a:prstGeom prst="round2SameRect">
          <a:avLst/>
        </a:prstGeom>
        <a:noFill/>
        <a:ln w="28575" cap="flat" cmpd="sng" algn="ctr">
          <a:solidFill>
            <a:srgbClr val="CC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Char char="•"/>
            <a:tabLst>
              <a:tab pos="228600" algn="l"/>
            </a:tabLst>
          </a:pPr>
          <a:r>
            <a:rPr lang="en-US" sz="105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	</a:t>
          </a:r>
          <a:r>
            <a:rPr lang="en-US" sz="11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Michael Vecchitto(A): michael.v.vecchitto@usps.gov, (954) 527-6987</a:t>
          </a:r>
        </a:p>
      </dgm:t>
    </dgm:pt>
    <dgm:pt modelId="{B9561C0C-C489-4066-A2CE-F93BFC70DA2E}" type="parTrans" cxnId="{76B7983A-9943-4F8F-9907-D99641E01320}">
      <dgm:prSet/>
      <dgm:spPr/>
      <dgm:t>
        <a:bodyPr/>
        <a:lstStyle/>
        <a:p>
          <a:endParaRPr lang="en-US"/>
        </a:p>
      </dgm:t>
    </dgm:pt>
    <dgm:pt modelId="{C0ECBB54-E5D6-43CB-A1A2-FDE8557BC9D2}" type="sibTrans" cxnId="{76B7983A-9943-4F8F-9907-D99641E01320}">
      <dgm:prSet/>
      <dgm:spPr/>
      <dgm:t>
        <a:bodyPr/>
        <a:lstStyle/>
        <a:p>
          <a:endParaRPr lang="en-US"/>
        </a:p>
      </dgm:t>
    </dgm:pt>
    <dgm:pt modelId="{BD150980-E972-48F8-9B8F-621D54B686A5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51543" y="1889449"/>
          <a:ext cx="1361959" cy="4510035"/>
        </a:xfrm>
        <a:prstGeom prst="round2SameRect">
          <a:avLst/>
        </a:prstGeom>
        <a:noFill/>
        <a:ln w="28575" cap="flat" cmpd="sng" algn="ctr">
          <a:solidFill>
            <a:srgbClr val="CC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</a:pPr>
          <a:r>
            <a:rPr lang="en-US" sz="105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Customer Relations Manager</a:t>
          </a:r>
          <a:endParaRPr lang="en-US" sz="105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1C8DDA93-0DEF-4C00-8BE7-0961A3ADE0F0}" type="parTrans" cxnId="{5C047787-53AC-4E80-820D-7795008750B2}">
      <dgm:prSet/>
      <dgm:spPr/>
      <dgm:t>
        <a:bodyPr/>
        <a:lstStyle/>
        <a:p>
          <a:endParaRPr lang="en-US"/>
        </a:p>
      </dgm:t>
    </dgm:pt>
    <dgm:pt modelId="{411A5A5C-1B9D-49EC-B905-E0980EF4B978}" type="sibTrans" cxnId="{5C047787-53AC-4E80-820D-7795008750B2}">
      <dgm:prSet/>
      <dgm:spPr/>
      <dgm:t>
        <a:bodyPr/>
        <a:lstStyle/>
        <a:p>
          <a:endParaRPr lang="en-US"/>
        </a:p>
      </dgm:t>
    </dgm:pt>
    <dgm:pt modelId="{C86AFE8D-61F8-4674-8C8F-EE4E8D7C6945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51543" y="1889449"/>
          <a:ext cx="1361959" cy="4510035"/>
        </a:xfrm>
        <a:prstGeom prst="round2SameRect">
          <a:avLst/>
        </a:prstGeom>
        <a:noFill/>
        <a:ln w="28575" cap="flat" cmpd="sng" algn="ctr">
          <a:solidFill>
            <a:srgbClr val="CC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Char char="•"/>
            <a:tabLst>
              <a:tab pos="228600" algn="l"/>
            </a:tabLst>
          </a:pPr>
          <a:r>
            <a:rPr lang="en-US" sz="105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</a:t>
          </a:r>
          <a:r>
            <a:rPr lang="en-US" sz="105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	</a:t>
          </a:r>
          <a:r>
            <a:rPr lang="en-US" sz="11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Joycelynn King, (954) 527-3261; Joycelynn.King@usps.gov</a:t>
          </a:r>
          <a:endParaRPr lang="en-US" sz="105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ACEEC3B9-72F5-4C24-8D1B-3AA2A989AB65}" type="parTrans" cxnId="{CFB101A1-11CB-42EA-BD9E-DF899CF78912}">
      <dgm:prSet/>
      <dgm:spPr/>
      <dgm:t>
        <a:bodyPr/>
        <a:lstStyle/>
        <a:p>
          <a:endParaRPr lang="en-US"/>
        </a:p>
      </dgm:t>
    </dgm:pt>
    <dgm:pt modelId="{DB1AA3F3-2659-404D-97CC-10C302608B1F}" type="sibTrans" cxnId="{CFB101A1-11CB-42EA-BD9E-DF899CF78912}">
      <dgm:prSet/>
      <dgm:spPr/>
      <dgm:t>
        <a:bodyPr/>
        <a:lstStyle/>
        <a:p>
          <a:endParaRPr lang="en-US"/>
        </a:p>
      </dgm:t>
    </dgm:pt>
    <dgm:pt modelId="{4EB91826-C394-4E4B-9D58-588DA9E31C04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51543" y="1889449"/>
          <a:ext cx="1361959" cy="4510035"/>
        </a:xfrm>
        <a:prstGeom prst="round2SameRect">
          <a:avLst/>
        </a:prstGeom>
        <a:noFill/>
        <a:ln w="28575" cap="flat" cmpd="sng" algn="ctr">
          <a:solidFill>
            <a:srgbClr val="CC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</a:pPr>
          <a:r>
            <a:rPr lang="en-US" sz="105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Business Mail Entry Contact</a:t>
          </a:r>
        </a:p>
      </dgm:t>
    </dgm:pt>
    <dgm:pt modelId="{8C025FFB-BA36-4156-89E3-019F236ACA12}" type="parTrans" cxnId="{389A5F97-2B1D-457E-A77E-4CB01DA430DA}">
      <dgm:prSet/>
      <dgm:spPr/>
      <dgm:t>
        <a:bodyPr/>
        <a:lstStyle/>
        <a:p>
          <a:endParaRPr lang="en-US"/>
        </a:p>
      </dgm:t>
    </dgm:pt>
    <dgm:pt modelId="{B6FE3BE1-81C2-4801-9544-21BC03AD4EAA}" type="sibTrans" cxnId="{389A5F97-2B1D-457E-A77E-4CB01DA430DA}">
      <dgm:prSet/>
      <dgm:spPr/>
      <dgm:t>
        <a:bodyPr/>
        <a:lstStyle/>
        <a:p>
          <a:endParaRPr lang="en-US"/>
        </a:p>
      </dgm:t>
    </dgm:pt>
    <dgm:pt modelId="{4BAF8429-1469-4AFB-A678-0AC899202640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362040" y="-1405838"/>
          <a:ext cx="1571833" cy="4469349"/>
        </a:xfrm>
        <a:prstGeom prst="round2SameRect">
          <a:avLst/>
        </a:prstGeom>
        <a:noFill/>
        <a:ln w="38100" cap="rnd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  <a:tabLst>
              <a:tab pos="228600" algn="l"/>
            </a:tabLst>
          </a:pPr>
          <a:r>
            <a:rPr lang="en-US" sz="110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Customer Relations Manager</a:t>
          </a:r>
          <a:endParaRPr lang="en-US" sz="11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</dgm:t>
    </dgm:pt>
    <dgm:pt modelId="{480DCAC6-059C-4541-A0E3-2D02C9970BF6}" type="parTrans" cxnId="{D22367C9-D786-4128-AAFD-B4DC22D613C5}">
      <dgm:prSet/>
      <dgm:spPr/>
      <dgm:t>
        <a:bodyPr/>
        <a:lstStyle/>
        <a:p>
          <a:endParaRPr lang="en-US"/>
        </a:p>
      </dgm:t>
    </dgm:pt>
    <dgm:pt modelId="{F79742A1-B054-42C3-9458-FA5B179A1A74}" type="sibTrans" cxnId="{D22367C9-D786-4128-AAFD-B4DC22D613C5}">
      <dgm:prSet/>
      <dgm:spPr/>
      <dgm:t>
        <a:bodyPr/>
        <a:lstStyle/>
        <a:p>
          <a:endParaRPr lang="en-US"/>
        </a:p>
      </dgm:t>
    </dgm:pt>
    <dgm:pt modelId="{10BFE2C6-DA58-47C1-AFE5-7CD2C9F5C0B8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362040" y="-1405838"/>
          <a:ext cx="1571833" cy="4469349"/>
        </a:xfrm>
        <a:prstGeom prst="round2SameRect">
          <a:avLst/>
        </a:prstGeom>
        <a:noFill/>
        <a:ln w="38100" cap="rnd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 marL="0" indent="0" algn="l">
            <a:buNone/>
            <a:tabLst>
              <a:tab pos="228600" algn="l"/>
            </a:tabLst>
          </a:pPr>
          <a:r>
            <a:rPr lang="en-US" sz="110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Business Mail Entry Contact</a:t>
          </a:r>
          <a:endParaRPr lang="en-US" sz="1100" baseline="0" dirty="0">
            <a:solidFill>
              <a:srgbClr val="0070C0"/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</dgm:t>
    </dgm:pt>
    <dgm:pt modelId="{09F297A5-74ED-4830-89F0-3CE28B8FC1A3}" type="parTrans" cxnId="{96B9E716-70C7-46FC-8D59-4F4249ACFBD5}">
      <dgm:prSet/>
      <dgm:spPr/>
      <dgm:t>
        <a:bodyPr/>
        <a:lstStyle/>
        <a:p>
          <a:endParaRPr lang="en-US"/>
        </a:p>
      </dgm:t>
    </dgm:pt>
    <dgm:pt modelId="{55B59545-BEBD-4869-8A58-A6CC4C94D6A9}" type="sibTrans" cxnId="{96B9E716-70C7-46FC-8D59-4F4249ACFBD5}">
      <dgm:prSet/>
      <dgm:spPr/>
      <dgm:t>
        <a:bodyPr/>
        <a:lstStyle/>
        <a:p>
          <a:endParaRPr lang="en-US"/>
        </a:p>
      </dgm:t>
    </dgm:pt>
    <dgm:pt modelId="{D8A1CA2F-3045-4DF9-8C2C-430591D518E6}" type="pres">
      <dgm:prSet presAssocID="{B7C46240-4577-4D7C-8291-CBA9DB6467D9}" presName="Name0" presStyleCnt="0">
        <dgm:presLayoutVars>
          <dgm:dir/>
          <dgm:animLvl val="lvl"/>
          <dgm:resizeHandles val="exact"/>
        </dgm:presLayoutVars>
      </dgm:prSet>
      <dgm:spPr/>
    </dgm:pt>
    <dgm:pt modelId="{8CD1C16B-3F80-4131-AA2B-B3C4429BED09}" type="pres">
      <dgm:prSet presAssocID="{74357860-3530-4504-96C3-F0090BCC7478}" presName="linNode" presStyleCnt="0"/>
      <dgm:spPr/>
    </dgm:pt>
    <dgm:pt modelId="{E7A89FD5-51C9-4087-B1AD-8A5AAADF5A7F}" type="pres">
      <dgm:prSet presAssocID="{74357860-3530-4504-96C3-F0090BCC7478}" presName="parentText" presStyleLbl="node1" presStyleIdx="0" presStyleCnt="3" custScaleX="50451" custScaleY="104504" custLinFactNeighborX="-12632" custLinFactNeighborY="116">
        <dgm:presLayoutVars>
          <dgm:chMax val="1"/>
          <dgm:bulletEnabled val="1"/>
        </dgm:presLayoutVars>
      </dgm:prSet>
      <dgm:spPr/>
    </dgm:pt>
    <dgm:pt modelId="{A60CC452-D693-4D1D-9612-DE26F3061F6E}" type="pres">
      <dgm:prSet presAssocID="{74357860-3530-4504-96C3-F0090BCC7478}" presName="descendantText" presStyleLbl="alignAccFollowNode1" presStyleIdx="0" presStyleCnt="3" custScaleX="119488" custScaleY="124684" custLinFactNeighborX="-14401" custLinFactNeighborY="144">
        <dgm:presLayoutVars>
          <dgm:bulletEnabled val="1"/>
        </dgm:presLayoutVars>
      </dgm:prSet>
      <dgm:spPr/>
    </dgm:pt>
    <dgm:pt modelId="{7FF2F674-088F-4D6D-B483-C2711FE19ECF}" type="pres">
      <dgm:prSet presAssocID="{A17157E4-D97B-4719-8DD0-968D0B84125E}" presName="sp" presStyleCnt="0"/>
      <dgm:spPr/>
    </dgm:pt>
    <dgm:pt modelId="{3D6C75EA-8784-46BB-9CA0-813295BC025F}" type="pres">
      <dgm:prSet presAssocID="{4B2B9A91-1511-443F-AABD-CBE6AA267862}" presName="linNode" presStyleCnt="0"/>
      <dgm:spPr/>
    </dgm:pt>
    <dgm:pt modelId="{E494A2DC-42BE-4FE8-BB6B-CD2946687E64}" type="pres">
      <dgm:prSet presAssocID="{4B2B9A91-1511-443F-AABD-CBE6AA267862}" presName="parentText" presStyleLbl="node1" presStyleIdx="1" presStyleCnt="3" custScaleX="48845" custScaleY="100552" custLinFactNeighborX="-10529" custLinFactNeighborY="1730">
        <dgm:presLayoutVars>
          <dgm:chMax val="1"/>
          <dgm:bulletEnabled val="1"/>
        </dgm:presLayoutVars>
      </dgm:prSet>
      <dgm:spPr/>
    </dgm:pt>
    <dgm:pt modelId="{ABC23613-10AA-4D91-8CE9-4126BBEEF297}" type="pres">
      <dgm:prSet presAssocID="{4B2B9A91-1511-443F-AABD-CBE6AA267862}" presName="descendantText" presStyleLbl="alignAccFollowNode1" presStyleIdx="1" presStyleCnt="3" custScaleX="119684" custScaleY="115419" custLinFactNeighborX="-13290" custLinFactNeighborY="3318">
        <dgm:presLayoutVars>
          <dgm:bulletEnabled val="1"/>
        </dgm:presLayoutVars>
      </dgm:prSet>
      <dgm:spPr>
        <a:prstGeom prst="round2SameRect">
          <a:avLst/>
        </a:prstGeom>
      </dgm:spPr>
    </dgm:pt>
    <dgm:pt modelId="{A9DFDEA0-1DF9-4A03-AB47-794258FC90D0}" type="pres">
      <dgm:prSet presAssocID="{08D0AF25-5CD4-4C85-8DBC-192F0BA211C0}" presName="sp" presStyleCnt="0"/>
      <dgm:spPr/>
    </dgm:pt>
    <dgm:pt modelId="{82451D70-E75E-476D-B824-8D7D512F0C4F}" type="pres">
      <dgm:prSet presAssocID="{3F467D39-9079-4EFD-8A84-E3E9108CCD4C}" presName="linNode" presStyleCnt="0"/>
      <dgm:spPr/>
    </dgm:pt>
    <dgm:pt modelId="{DF9BFCDB-3F2F-4A7B-ABF1-27B2F8D51839}" type="pres">
      <dgm:prSet presAssocID="{3F467D39-9079-4EFD-8A84-E3E9108CCD4C}" presName="parentText" presStyleLbl="node1" presStyleIdx="2" presStyleCnt="3" custScaleX="48930" custScaleY="94787" custLinFactNeighborX="-10166" custLinFactNeighborY="551">
        <dgm:presLayoutVars>
          <dgm:chMax val="1"/>
          <dgm:bulletEnabled val="1"/>
        </dgm:presLayoutVars>
      </dgm:prSet>
      <dgm:spPr/>
    </dgm:pt>
    <dgm:pt modelId="{0A29DEB8-9A42-48B9-BE05-E6CB0BF743B6}" type="pres">
      <dgm:prSet presAssocID="{3F467D39-9079-4EFD-8A84-E3E9108CCD4C}" presName="descendantText" presStyleLbl="alignAccFollowNode1" presStyleIdx="2" presStyleCnt="3" custScaleX="120458" custScaleY="108036" custLinFactNeighborX="-14614" custLinFactNeighborY="406">
        <dgm:presLayoutVars>
          <dgm:bulletEnabled val="1"/>
        </dgm:presLayoutVars>
      </dgm:prSet>
      <dgm:spPr/>
    </dgm:pt>
  </dgm:ptLst>
  <dgm:cxnLst>
    <dgm:cxn modelId="{7AE05607-507B-4705-9C57-C0734B2C5E2B}" type="presOf" srcId="{C3A5F4F8-2DD2-4DC8-8A24-18FB8EABB519}" destId="{ABC23613-10AA-4D91-8CE9-4126BBEEF297}" srcOrd="0" destOrd="2" presId="urn:microsoft.com/office/officeart/2005/8/layout/vList5"/>
    <dgm:cxn modelId="{CF5A590C-1986-489B-B69C-C4E8CC07FBF3}" type="presOf" srcId="{A6AF5634-8B79-44AB-8C85-3104228B1DA4}" destId="{A60CC452-D693-4D1D-9612-DE26F3061F6E}" srcOrd="0" destOrd="3" presId="urn:microsoft.com/office/officeart/2005/8/layout/vList5"/>
    <dgm:cxn modelId="{96B9E716-70C7-46FC-8D59-4F4249ACFBD5}" srcId="{74357860-3530-4504-96C3-F0090BCC7478}" destId="{10BFE2C6-DA58-47C1-AFE5-7CD2C9F5C0B8}" srcOrd="3" destOrd="0" parTransId="{09F297A5-74ED-4830-89F0-3CE28B8FC1A3}" sibTransId="{55B59545-BEBD-4869-8A58-A6CC4C94D6A9}"/>
    <dgm:cxn modelId="{F61D1C1F-43F4-48FF-B653-AA09AB59A256}" srcId="{74357860-3530-4504-96C3-F0090BCC7478}" destId="{BB346B76-A4D2-4340-9AF2-09052D6EFD41}" srcOrd="4" destOrd="0" parTransId="{E21C28FF-9E74-441A-90D7-28CE39729424}" sibTransId="{8C5384E1-F1ED-43C1-A934-0595482C33E0}"/>
    <dgm:cxn modelId="{BCA56D1F-C34C-4460-AA63-CFE963548A20}" type="presOf" srcId="{C86AFE8D-61F8-4674-8C8F-EE4E8D7C6945}" destId="{0A29DEB8-9A42-48B9-BE05-E6CB0BF743B6}" srcOrd="0" destOrd="3" presId="urn:microsoft.com/office/officeart/2005/8/layout/vList5"/>
    <dgm:cxn modelId="{3753F71F-A0D7-438F-8C1C-A359E3A210FA}" type="presOf" srcId="{0E5C5C73-5EAC-402A-B7C7-485D9B39F9F5}" destId="{ABC23613-10AA-4D91-8CE9-4126BBEEF297}" srcOrd="0" destOrd="3" presId="urn:microsoft.com/office/officeart/2005/8/layout/vList5"/>
    <dgm:cxn modelId="{CBC27E20-67DD-4396-9B27-CF1D2B8DEEDE}" srcId="{3F467D39-9079-4EFD-8A84-E3E9108CCD4C}" destId="{5EFD98DF-D383-43FC-ABCA-5917EDCBC1B4}" srcOrd="4" destOrd="0" parTransId="{B83CADDB-7FF8-440D-A8BC-9E6BD211560D}" sibTransId="{54C5E143-BD09-49D2-A514-0080D0C8D051}"/>
    <dgm:cxn modelId="{A8E9AB21-49F7-45BB-95D4-522684AA69F1}" type="presOf" srcId="{B7C46240-4577-4D7C-8291-CBA9DB6467D9}" destId="{D8A1CA2F-3045-4DF9-8C2C-430591D518E6}" srcOrd="0" destOrd="0" presId="urn:microsoft.com/office/officeart/2005/8/layout/vList5"/>
    <dgm:cxn modelId="{9966D721-ABC9-4A78-8953-DAD6EEECCF0D}" type="presOf" srcId="{10BFE2C6-DA58-47C1-AFE5-7CD2C9F5C0B8}" destId="{A60CC452-D693-4D1D-9612-DE26F3061F6E}" srcOrd="0" destOrd="4" presId="urn:microsoft.com/office/officeart/2005/8/layout/vList5"/>
    <dgm:cxn modelId="{70AA372D-0FB1-4D94-8035-2C959A8B9087}" srcId="{4B2B9A91-1511-443F-AABD-CBE6AA267862}" destId="{0C5D22B4-BD9E-47C3-A18A-81803F04D55E}" srcOrd="0" destOrd="0" parTransId="{8AAFFB4B-95C5-458C-85CA-D8BE8B9DF45A}" sibTransId="{3881C654-E443-4889-9B3E-833174CD3864}"/>
    <dgm:cxn modelId="{78450C2F-6FBD-4490-92CF-8D58C4DC5C21}" type="presOf" srcId="{BB346B76-A4D2-4340-9AF2-09052D6EFD41}" destId="{A60CC452-D693-4D1D-9612-DE26F3061F6E}" srcOrd="0" destOrd="5" presId="urn:microsoft.com/office/officeart/2005/8/layout/vList5"/>
    <dgm:cxn modelId="{76B7983A-9943-4F8F-9907-D99641E01320}" srcId="{3F467D39-9079-4EFD-8A84-E3E9108CCD4C}" destId="{63D4273F-BB32-4346-AC15-93A200AC2646}" srcOrd="1" destOrd="0" parTransId="{B9561C0C-C489-4066-A2CE-F93BFC70DA2E}" sibTransId="{C0ECBB54-E5D6-43CB-A1A2-FDE8557BC9D2}"/>
    <dgm:cxn modelId="{2A88A53D-7DD3-4466-9C01-A9CCDF729294}" type="presOf" srcId="{0C5D22B4-BD9E-47C3-A18A-81803F04D55E}" destId="{ABC23613-10AA-4D91-8CE9-4126BBEEF297}" srcOrd="0" destOrd="0" presId="urn:microsoft.com/office/officeart/2005/8/layout/vList5"/>
    <dgm:cxn modelId="{BC105A5C-B607-4A17-BBEA-7BC80CC1AA98}" srcId="{B7C46240-4577-4D7C-8291-CBA9DB6467D9}" destId="{3F467D39-9079-4EFD-8A84-E3E9108CCD4C}" srcOrd="2" destOrd="0" parTransId="{D1E6CF40-35D0-45C1-8D3F-7A351508DF83}" sibTransId="{911BADA0-ED1C-4768-A6F6-96C7A595BE49}"/>
    <dgm:cxn modelId="{BE312B65-2C83-4EAF-8FF1-BBBEBFD10C66}" type="presOf" srcId="{DA9DFC12-89BC-43D0-8C85-DE15B1F7EAC3}" destId="{ABC23613-10AA-4D91-8CE9-4126BBEEF297}" srcOrd="0" destOrd="5" presId="urn:microsoft.com/office/officeart/2005/8/layout/vList5"/>
    <dgm:cxn modelId="{8081D045-6F67-4DD0-9567-BC5F9C034A5A}" type="presOf" srcId="{4B2B9A91-1511-443F-AABD-CBE6AA267862}" destId="{E494A2DC-42BE-4FE8-BB6B-CD2946687E64}" srcOrd="0" destOrd="0" presId="urn:microsoft.com/office/officeart/2005/8/layout/vList5"/>
    <dgm:cxn modelId="{E547256C-DBA7-493A-AE27-CDEE3112703E}" type="presOf" srcId="{74357860-3530-4504-96C3-F0090BCC7478}" destId="{E7A89FD5-51C9-4087-B1AD-8A5AAADF5A7F}" srcOrd="0" destOrd="0" presId="urn:microsoft.com/office/officeart/2005/8/layout/vList5"/>
    <dgm:cxn modelId="{D14B5771-DCA8-4FBD-8D06-754F9A56E7BF}" srcId="{4B2B9A91-1511-443F-AABD-CBE6AA267862}" destId="{DA9DFC12-89BC-43D0-8C85-DE15B1F7EAC3}" srcOrd="3" destOrd="0" parTransId="{A825260B-92CB-4F12-A7F9-D858097D0F42}" sibTransId="{582690F4-831E-4FA3-B055-17A5EAA76D4A}"/>
    <dgm:cxn modelId="{86DFC579-EAAA-4E5A-A7AC-3E34857E2FCA}" type="presOf" srcId="{02E34421-A912-49E7-BA7E-3B624F5E3938}" destId="{ABC23613-10AA-4D91-8CE9-4126BBEEF297}" srcOrd="0" destOrd="4" presId="urn:microsoft.com/office/officeart/2005/8/layout/vList5"/>
    <dgm:cxn modelId="{314FBA81-F570-4BDF-BC99-19F1F291991B}" type="presOf" srcId="{3F467D39-9079-4EFD-8A84-E3E9108CCD4C}" destId="{DF9BFCDB-3F2F-4A7B-ABF1-27B2F8D51839}" srcOrd="0" destOrd="0" presId="urn:microsoft.com/office/officeart/2005/8/layout/vList5"/>
    <dgm:cxn modelId="{D1DCC182-BBB3-4853-9841-8AF18377EEAE}" type="presOf" srcId="{72AB9446-CE09-4FF9-9B17-70986185FE23}" destId="{ABC23613-10AA-4D91-8CE9-4126BBEEF297}" srcOrd="0" destOrd="1" presId="urn:microsoft.com/office/officeart/2005/8/layout/vList5"/>
    <dgm:cxn modelId="{5C047787-53AC-4E80-820D-7795008750B2}" srcId="{3F467D39-9079-4EFD-8A84-E3E9108CCD4C}" destId="{BD150980-E972-48F8-9B8F-621D54B686A5}" srcOrd="2" destOrd="0" parTransId="{1C8DDA93-0DEF-4C00-8BE7-0961A3ADE0F0}" sibTransId="{411A5A5C-1B9D-49EC-B905-E0980EF4B978}"/>
    <dgm:cxn modelId="{480DE88A-BB4E-4F05-BD67-127A198A140B}" type="presOf" srcId="{54EC0AEE-615F-44B1-B46B-B709BAA5C5E2}" destId="{A60CC452-D693-4D1D-9612-DE26F3061F6E}" srcOrd="0" destOrd="1" presId="urn:microsoft.com/office/officeart/2005/8/layout/vList5"/>
    <dgm:cxn modelId="{4D229A8F-DC80-47AC-82F9-0FCE6DD16677}" srcId="{3F467D39-9079-4EFD-8A84-E3E9108CCD4C}" destId="{2DE8BB2E-642A-4C88-9D85-9248F935C08C}" srcOrd="0" destOrd="0" parTransId="{78AB2447-B84E-4713-A295-377064A946A4}" sibTransId="{891AB762-D4BD-40A9-B9A2-B630707E4CF5}"/>
    <dgm:cxn modelId="{3B108F90-D82C-4289-80F8-570F20461909}" srcId="{B7C46240-4577-4D7C-8291-CBA9DB6467D9}" destId="{4B2B9A91-1511-443F-AABD-CBE6AA267862}" srcOrd="1" destOrd="0" parTransId="{34A51AE9-83E1-4906-A897-A2B2DEB3E2F3}" sibTransId="{08D0AF25-5CD4-4C85-8DBC-192F0BA211C0}"/>
    <dgm:cxn modelId="{389A5F97-2B1D-457E-A77E-4CB01DA430DA}" srcId="{3F467D39-9079-4EFD-8A84-E3E9108CCD4C}" destId="{4EB91826-C394-4E4B-9D58-588DA9E31C04}" srcOrd="3" destOrd="0" parTransId="{8C025FFB-BA36-4156-89E3-019F236ACA12}" sibTransId="{B6FE3BE1-81C2-4801-9544-21BC03AD4EAA}"/>
    <dgm:cxn modelId="{75DD9997-C193-460F-858B-5399246F7B24}" srcId="{4B2B9A91-1511-443F-AABD-CBE6AA267862}" destId="{02E34421-A912-49E7-BA7E-3B624F5E3938}" srcOrd="2" destOrd="0" parTransId="{62E63397-2397-462F-86E9-1C69AB274A85}" sibTransId="{52BB3F8E-CECC-424B-881C-2B924DE3BFBF}"/>
    <dgm:cxn modelId="{46A87E9C-310D-435F-8E1F-3D04E2AC0B66}" srcId="{C3A5F4F8-2DD2-4DC8-8A24-18FB8EABB519}" destId="{0E5C5C73-5EAC-402A-B7C7-485D9B39F9F5}" srcOrd="0" destOrd="0" parTransId="{8E5DD92D-8568-49DD-84EC-A0C098E460B7}" sibTransId="{B422880A-1034-4377-B19D-1DDC5B841D0E}"/>
    <dgm:cxn modelId="{CFB101A1-11CB-42EA-BD9E-DF899CF78912}" srcId="{BD150980-E972-48F8-9B8F-621D54B686A5}" destId="{C86AFE8D-61F8-4674-8C8F-EE4E8D7C6945}" srcOrd="0" destOrd="0" parTransId="{ACEEC3B9-72F5-4C24-8D1B-3AA2A989AB65}" sibTransId="{DB1AA3F3-2659-404D-97CC-10C302608B1F}"/>
    <dgm:cxn modelId="{9DB2B1A4-218E-478A-896A-5B0B53D47410}" type="presOf" srcId="{5EFD98DF-D383-43FC-ABCA-5917EDCBC1B4}" destId="{0A29DEB8-9A42-48B9-BE05-E6CB0BF743B6}" srcOrd="0" destOrd="5" presId="urn:microsoft.com/office/officeart/2005/8/layout/vList5"/>
    <dgm:cxn modelId="{340577AB-7FEB-40AE-A789-BE050A1FDA6A}" type="presOf" srcId="{4EB91826-C394-4E4B-9D58-588DA9E31C04}" destId="{0A29DEB8-9A42-48B9-BE05-E6CB0BF743B6}" srcOrd="0" destOrd="4" presId="urn:microsoft.com/office/officeart/2005/8/layout/vList5"/>
    <dgm:cxn modelId="{A0EC54BE-CD8A-4711-9238-E55DF4DAB12B}" srcId="{74357860-3530-4504-96C3-F0090BCC7478}" destId="{1F1E4B2D-F8A9-41CA-9DA2-171A42568AF3}" srcOrd="0" destOrd="0" parTransId="{1E326CD7-B201-44CF-8EEB-D44D4F06C31D}" sibTransId="{EE661FC5-0246-4C5C-BF53-6B5472337CF8}"/>
    <dgm:cxn modelId="{613DDEC1-2813-4D40-A878-008C7333C7EE}" type="presOf" srcId="{2DE8BB2E-642A-4C88-9D85-9248F935C08C}" destId="{0A29DEB8-9A42-48B9-BE05-E6CB0BF743B6}" srcOrd="0" destOrd="0" presId="urn:microsoft.com/office/officeart/2005/8/layout/vList5"/>
    <dgm:cxn modelId="{1EB742C4-910D-4B3A-BBFF-8F661D89EBE3}" type="presOf" srcId="{63D4273F-BB32-4346-AC15-93A200AC2646}" destId="{0A29DEB8-9A42-48B9-BE05-E6CB0BF743B6}" srcOrd="0" destOrd="1" presId="urn:microsoft.com/office/officeart/2005/8/layout/vList5"/>
    <dgm:cxn modelId="{D22367C9-D786-4128-AAFD-B4DC22D613C5}" srcId="{74357860-3530-4504-96C3-F0090BCC7478}" destId="{4BAF8429-1469-4AFB-A678-0AC899202640}" srcOrd="1" destOrd="0" parTransId="{480DCAC6-059C-4541-A0E3-2D02C9970BF6}" sibTransId="{F79742A1-B054-42C3-9458-FA5B179A1A74}"/>
    <dgm:cxn modelId="{01897CD8-618D-4AE7-BAF6-455652EA4978}" type="presOf" srcId="{4BAF8429-1469-4AFB-A678-0AC899202640}" destId="{A60CC452-D693-4D1D-9612-DE26F3061F6E}" srcOrd="0" destOrd="2" presId="urn:microsoft.com/office/officeart/2005/8/layout/vList5"/>
    <dgm:cxn modelId="{41BCC0D8-3759-4BA3-86BA-E73CD837205B}" type="presOf" srcId="{1F1E4B2D-F8A9-41CA-9DA2-171A42568AF3}" destId="{A60CC452-D693-4D1D-9612-DE26F3061F6E}" srcOrd="0" destOrd="0" presId="urn:microsoft.com/office/officeart/2005/8/layout/vList5"/>
    <dgm:cxn modelId="{636CA5D9-780D-4C4A-8557-97FCFB177E4B}" srcId="{74357860-3530-4504-96C3-F0090BCC7478}" destId="{A6AF5634-8B79-44AB-8C85-3104228B1DA4}" srcOrd="2" destOrd="0" parTransId="{B5693476-A872-438D-92A1-A1F1A19FEE18}" sibTransId="{9898423C-7AE8-4743-A78F-09EE96A3D4E8}"/>
    <dgm:cxn modelId="{248ED8DC-9E7C-4B3E-B339-73531E3CF9F2}" srcId="{1F1E4B2D-F8A9-41CA-9DA2-171A42568AF3}" destId="{54EC0AEE-615F-44B1-B46B-B709BAA5C5E2}" srcOrd="0" destOrd="0" parTransId="{4CED0921-C3F9-4F97-92D9-2D2DB38CF0F1}" sibTransId="{C4AC2E18-80F3-4B13-8762-479338AE3B24}"/>
    <dgm:cxn modelId="{046CE5E1-2ADB-4AB8-BAC1-BDC8CE95F1AB}" srcId="{4B2B9A91-1511-443F-AABD-CBE6AA267862}" destId="{C3A5F4F8-2DD2-4DC8-8A24-18FB8EABB519}" srcOrd="1" destOrd="0" parTransId="{0E8BEE0D-0C9C-4D6B-8D90-42C4AF34AA65}" sibTransId="{87DA26E1-B4F4-4743-AC70-5DD77CF56E2E}"/>
    <dgm:cxn modelId="{8E809DE8-16D4-493F-9F28-C0C8C92023FA}" srcId="{B7C46240-4577-4D7C-8291-CBA9DB6467D9}" destId="{74357860-3530-4504-96C3-F0090BCC7478}" srcOrd="0" destOrd="0" parTransId="{79D2677F-82BA-48E5-81E8-4C98E6838962}" sibTransId="{A17157E4-D97B-4719-8DD0-968D0B84125E}"/>
    <dgm:cxn modelId="{FED13CE9-1E60-4E34-94DC-FACF0FE26FDE}" srcId="{0C5D22B4-BD9E-47C3-A18A-81803F04D55E}" destId="{72AB9446-CE09-4FF9-9B17-70986185FE23}" srcOrd="0" destOrd="0" parTransId="{DB3C14AD-DC3B-468E-87B8-160B0AFFF6BE}" sibTransId="{2A15056D-091C-4720-AA0F-D5AACAE1BAE4}"/>
    <dgm:cxn modelId="{B67197E9-8141-480B-8A92-820639CD57AD}" type="presOf" srcId="{BD150980-E972-48F8-9B8F-621D54B686A5}" destId="{0A29DEB8-9A42-48B9-BE05-E6CB0BF743B6}" srcOrd="0" destOrd="2" presId="urn:microsoft.com/office/officeart/2005/8/layout/vList5"/>
    <dgm:cxn modelId="{B5AD22E0-FC69-43F8-9562-EA52EDBD4471}" type="presParOf" srcId="{D8A1CA2F-3045-4DF9-8C2C-430591D518E6}" destId="{8CD1C16B-3F80-4131-AA2B-B3C4429BED09}" srcOrd="0" destOrd="0" presId="urn:microsoft.com/office/officeart/2005/8/layout/vList5"/>
    <dgm:cxn modelId="{6939BFAE-4B42-4E2B-A6DD-92DD4F0271F3}" type="presParOf" srcId="{8CD1C16B-3F80-4131-AA2B-B3C4429BED09}" destId="{E7A89FD5-51C9-4087-B1AD-8A5AAADF5A7F}" srcOrd="0" destOrd="0" presId="urn:microsoft.com/office/officeart/2005/8/layout/vList5"/>
    <dgm:cxn modelId="{781BFAD5-A306-4BCF-8A8C-59E8A466BCCF}" type="presParOf" srcId="{8CD1C16B-3F80-4131-AA2B-B3C4429BED09}" destId="{A60CC452-D693-4D1D-9612-DE26F3061F6E}" srcOrd="1" destOrd="0" presId="urn:microsoft.com/office/officeart/2005/8/layout/vList5"/>
    <dgm:cxn modelId="{7AE6B14A-7478-4F8F-B5DC-304E02C85C96}" type="presParOf" srcId="{D8A1CA2F-3045-4DF9-8C2C-430591D518E6}" destId="{7FF2F674-088F-4D6D-B483-C2711FE19ECF}" srcOrd="1" destOrd="0" presId="urn:microsoft.com/office/officeart/2005/8/layout/vList5"/>
    <dgm:cxn modelId="{51EDFADC-EEEE-41D1-A6C9-4CF93A565160}" type="presParOf" srcId="{D8A1CA2F-3045-4DF9-8C2C-430591D518E6}" destId="{3D6C75EA-8784-46BB-9CA0-813295BC025F}" srcOrd="2" destOrd="0" presId="urn:microsoft.com/office/officeart/2005/8/layout/vList5"/>
    <dgm:cxn modelId="{07A6562B-312C-47A2-9FD3-B6255559183F}" type="presParOf" srcId="{3D6C75EA-8784-46BB-9CA0-813295BC025F}" destId="{E494A2DC-42BE-4FE8-BB6B-CD2946687E64}" srcOrd="0" destOrd="0" presId="urn:microsoft.com/office/officeart/2005/8/layout/vList5"/>
    <dgm:cxn modelId="{D4AF2D7E-1885-4B7E-9AF5-DCEE3F301F60}" type="presParOf" srcId="{3D6C75EA-8784-46BB-9CA0-813295BC025F}" destId="{ABC23613-10AA-4D91-8CE9-4126BBEEF297}" srcOrd="1" destOrd="0" presId="urn:microsoft.com/office/officeart/2005/8/layout/vList5"/>
    <dgm:cxn modelId="{FF30B9FF-B8EC-4932-8104-BDAA3BA6D4AC}" type="presParOf" srcId="{D8A1CA2F-3045-4DF9-8C2C-430591D518E6}" destId="{A9DFDEA0-1DF9-4A03-AB47-794258FC90D0}" srcOrd="3" destOrd="0" presId="urn:microsoft.com/office/officeart/2005/8/layout/vList5"/>
    <dgm:cxn modelId="{E3F625C8-DFE2-4880-8073-05AD644C7C8B}" type="presParOf" srcId="{D8A1CA2F-3045-4DF9-8C2C-430591D518E6}" destId="{82451D70-E75E-476D-B824-8D7D512F0C4F}" srcOrd="4" destOrd="0" presId="urn:microsoft.com/office/officeart/2005/8/layout/vList5"/>
    <dgm:cxn modelId="{8BB29BE4-896A-4474-BA0D-BF762A9D8165}" type="presParOf" srcId="{82451D70-E75E-476D-B824-8D7D512F0C4F}" destId="{DF9BFCDB-3F2F-4A7B-ABF1-27B2F8D51839}" srcOrd="0" destOrd="0" presId="urn:microsoft.com/office/officeart/2005/8/layout/vList5"/>
    <dgm:cxn modelId="{5D02162D-D940-46E1-BBE8-87DC9573BF5F}" type="presParOf" srcId="{82451D70-E75E-476D-B824-8D7D512F0C4F}" destId="{0A29DEB8-9A42-48B9-BE05-E6CB0BF743B6}" srcOrd="1" destOrd="0" presId="urn:microsoft.com/office/officeart/2005/8/layout/vList5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CC452-D693-4D1D-9612-DE26F3061F6E}">
      <dsp:nvSpPr>
        <dsp:cNvPr id="0" name=""/>
        <dsp:cNvSpPr/>
      </dsp:nvSpPr>
      <dsp:spPr>
        <a:xfrm rot="5400000">
          <a:off x="2339636" y="-1382211"/>
          <a:ext cx="1616641" cy="4469349"/>
        </a:xfrm>
        <a:prstGeom prst="round2SameRect">
          <a:avLst/>
        </a:prstGeom>
        <a:noFill/>
        <a:ln w="38100" cap="rnd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228600" algn="l"/>
            </a:tabLst>
          </a:pPr>
          <a:r>
            <a:rPr lang="en-US" sz="110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District Manager</a:t>
          </a:r>
          <a:endParaRPr lang="en-US" sz="1100" kern="1200" baseline="0" dirty="0">
            <a:solidFill>
              <a:srgbClr val="0070C0"/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100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</a:t>
          </a:r>
          <a:r>
            <a:rPr lang="en-US" sz="11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Wendy English (A): (904) 359-2931; Wendy.L.English@usps.gov </a:t>
          </a:r>
          <a:endParaRPr lang="en-US" sz="1100" kern="12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228600" algn="l"/>
            </a:tabLst>
          </a:pPr>
          <a:r>
            <a:rPr lang="en-US" sz="110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Customer Relations Manager</a:t>
          </a:r>
          <a:endParaRPr lang="en-US" sz="1100" kern="12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100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Debra Stoops, (904) 359-2711; Debra.S.Stoops@usps.gov </a:t>
          </a:r>
        </a:p>
        <a:p>
          <a:pPr marL="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228600" algn="l"/>
            </a:tabLst>
          </a:pPr>
          <a:r>
            <a:rPr lang="en-US" sz="110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Business Mail Entry Contact</a:t>
          </a:r>
          <a:endParaRPr lang="en-US" sz="1100" kern="1200" baseline="0" dirty="0">
            <a:solidFill>
              <a:srgbClr val="0070C0"/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marL="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100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Seneca Lucas, (904) 645-3220; Seneca.Lucas@usps.gov  </a:t>
          </a:r>
        </a:p>
      </dsp:txBody>
      <dsp:txXfrm rot="-5400000">
        <a:off x="913282" y="123061"/>
        <a:ext cx="4390431" cy="1458805"/>
      </dsp:txXfrm>
    </dsp:sp>
    <dsp:sp modelId="{E7A89FD5-51C9-4087-B1AD-8A5AAADF5A7F}">
      <dsp:nvSpPr>
        <dsp:cNvPr id="0" name=""/>
        <dsp:cNvSpPr/>
      </dsp:nvSpPr>
      <dsp:spPr>
        <a:xfrm>
          <a:off x="0" y="5608"/>
          <a:ext cx="1061481" cy="1693736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FL-1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050" b="1" kern="120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(Jacksonville)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300" b="1" kern="1200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320-327, 344 </a:t>
          </a:r>
          <a:endParaRPr lang="en-US" sz="1300" b="1" kern="1200" dirty="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51817" y="57425"/>
        <a:ext cx="957847" cy="1590102"/>
      </dsp:txXfrm>
    </dsp:sp>
    <dsp:sp modelId="{ABC23613-10AA-4D91-8CE9-4126BBEEF297}">
      <dsp:nvSpPr>
        <dsp:cNvPr id="0" name=""/>
        <dsp:cNvSpPr/>
      </dsp:nvSpPr>
      <dsp:spPr>
        <a:xfrm rot="5400000">
          <a:off x="2392952" y="398024"/>
          <a:ext cx="1496511" cy="4476680"/>
        </a:xfrm>
        <a:prstGeom prst="round2SameRect">
          <a:avLst/>
        </a:prstGeom>
        <a:noFill/>
        <a:ln w="28575" cap="flat" cmpd="sng" algn="ctr">
          <a:solidFill>
            <a:srgbClr val="92D050"/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228600" algn="l"/>
            </a:tabLst>
          </a:pPr>
          <a:r>
            <a:rPr lang="en-US" sz="105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District Manager, </a:t>
          </a:r>
          <a:endParaRPr lang="en-US" sz="1050" kern="12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marL="114300" lvl="2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05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	</a:t>
          </a:r>
          <a:r>
            <a:rPr lang="en-US" sz="11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Richard Fermo(A): </a:t>
          </a:r>
          <a:r>
            <a:rPr lang="en-US" sz="11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(813) 354-6099; Richard.Fermo@usps.gov</a:t>
          </a:r>
          <a:endParaRPr lang="en-US" sz="1050" b="1" kern="12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5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Customer Relations Manager</a:t>
          </a:r>
        </a:p>
        <a:p>
          <a:pPr marL="114300" lvl="2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05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</a:t>
          </a:r>
          <a:r>
            <a:rPr lang="en-US" sz="1050" b="1" kern="1200" baseline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</a:t>
          </a:r>
          <a:r>
            <a:rPr lang="en-US" sz="1100" b="0" kern="1200" baseline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Carol Shirley, (813) 354-6064; carol.j.shirley@usps.gov</a:t>
          </a:r>
          <a:endParaRPr lang="en-US" sz="1100" b="0" kern="12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5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Business Mail Entry Contact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  <a:tabLst>
              <a:tab pos="228600" algn="l"/>
            </a:tabLst>
          </a:pPr>
          <a:r>
            <a:rPr lang="en-US" sz="1100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	GeorgAnne Casteel, (813) 243-5960; Georganne.casteel@usps.gov</a:t>
          </a:r>
        </a:p>
      </dsp:txBody>
      <dsp:txXfrm rot="-5400000">
        <a:off x="902868" y="1961162"/>
        <a:ext cx="4403626" cy="1350403"/>
      </dsp:txXfrm>
    </dsp:sp>
    <dsp:sp modelId="{E494A2DC-42BE-4FE8-BB6B-CD2946687E64}">
      <dsp:nvSpPr>
        <dsp:cNvPr id="0" name=""/>
        <dsp:cNvSpPr/>
      </dsp:nvSpPr>
      <dsp:spPr>
        <a:xfrm>
          <a:off x="0" y="1806539"/>
          <a:ext cx="1027691" cy="1629684"/>
        </a:xfrm>
        <a:prstGeom prst="roundRect">
          <a:avLst/>
        </a:prstGeom>
        <a:solidFill>
          <a:srgbClr val="92D050"/>
        </a:solidFill>
        <a:ln>
          <a:solidFill>
            <a:srgbClr val="92D05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FL-2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050" b="1" kern="120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(Tampa)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300" b="1" kern="1200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328-329, 335-339, 341-342, 346-347</a:t>
          </a:r>
          <a:endParaRPr lang="en-US" sz="1300" kern="1200" dirty="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50168" y="1856707"/>
        <a:ext cx="927355" cy="1529348"/>
      </dsp:txXfrm>
    </dsp:sp>
    <dsp:sp modelId="{0A29DEB8-9A42-48B9-BE05-E6CB0BF743B6}">
      <dsp:nvSpPr>
        <dsp:cNvPr id="0" name=""/>
        <dsp:cNvSpPr/>
      </dsp:nvSpPr>
      <dsp:spPr>
        <a:xfrm rot="5400000">
          <a:off x="2432130" y="2007593"/>
          <a:ext cx="1400784" cy="4510035"/>
        </a:xfrm>
        <a:prstGeom prst="round2SameRect">
          <a:avLst/>
        </a:prstGeom>
        <a:noFill/>
        <a:ln w="28575" cap="flat" cmpd="sng" algn="ctr">
          <a:solidFill>
            <a:srgbClr val="CC99FF"/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228600" algn="l"/>
            </a:tabLst>
          </a:pPr>
          <a:r>
            <a:rPr lang="en-US" sz="105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District Manager</a:t>
          </a:r>
          <a:endParaRPr lang="en-US" sz="105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05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	</a:t>
          </a:r>
          <a:r>
            <a:rPr lang="en-US" sz="11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Michael Vecchitto(A): michael.v.vecchitto@usps.gov, (954) 527-6987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5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Customer Relations Manager</a:t>
          </a:r>
          <a:endParaRPr lang="en-US" sz="105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  <a:p>
          <a:pPr marL="114300" lvl="2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05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</a:t>
          </a:r>
          <a:r>
            <a:rPr lang="en-US" sz="105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	</a:t>
          </a:r>
          <a:r>
            <a:rPr lang="en-US" sz="11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Joycelynn King, (954) 527-3261; Joycelynn.King@usps.gov</a:t>
          </a:r>
          <a:endParaRPr lang="en-US" sz="105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5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Business Mail Entry Contact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05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	</a:t>
          </a:r>
          <a:r>
            <a:rPr lang="en-US" sz="11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Mary Ann Palacios, (954) 527-3271; Mary.A.Palacios@usps.gov</a:t>
          </a:r>
          <a:endParaRPr lang="en-US" sz="105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 rot="-5400000">
        <a:off x="877505" y="3630600"/>
        <a:ext cx="4441654" cy="1264022"/>
      </dsp:txXfrm>
    </dsp:sp>
    <dsp:sp modelId="{DF9BFCDB-3F2F-4A7B-ABF1-27B2F8D51839}">
      <dsp:nvSpPr>
        <dsp:cNvPr id="0" name=""/>
        <dsp:cNvSpPr/>
      </dsp:nvSpPr>
      <dsp:spPr>
        <a:xfrm>
          <a:off x="0" y="3492950"/>
          <a:ext cx="1030485" cy="1536249"/>
        </a:xfrm>
        <a:prstGeom prst="roundRect">
          <a:avLst/>
        </a:prstGeom>
        <a:solidFill>
          <a:srgbClr val="CC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FL-3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000" b="1" kern="120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(Ft. Lauderdale / Miami)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330-334,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349</a:t>
          </a:r>
          <a:endParaRPr lang="en-US" sz="1200" kern="1200" dirty="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>
            <a:solidFill>
              <a:srgbClr val="CC99FF"/>
            </a:solidFill>
            <a:latin typeface="+mn-lt"/>
            <a:ea typeface="+mn-ea"/>
            <a:cs typeface="+mn-cs"/>
          </a:endParaRPr>
        </a:p>
      </dsp:txBody>
      <dsp:txXfrm>
        <a:off x="50304" y="3543254"/>
        <a:ext cx="929877" cy="14356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788E2-2954-434E-B594-BF22F4D03D93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940D3-5724-4986-9DD4-92844F951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53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FD17D4-2A2F-4654-A030-32915AD5D9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573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C4E02-0D8C-41F6-AED1-5B76D6DCA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DDF63A-11E7-4929-8D87-EA8DF6E9D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7B77F-3825-4EFE-B8B1-EE21ED938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F415A-F387-4C07-91CD-693CE5E18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B3FF-DD4E-4722-B7C7-70879C79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343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87D79-B017-49C6-A160-B9EB56A8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7F561-F016-4CBA-9914-DA02FBA4A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D694C-2D58-4CDD-835D-37461BEC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311B4-EC22-4E96-B0B2-A8A1B8094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B31E9-156E-42B3-AF17-866208318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14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DDA99-BB25-4039-932D-4104E693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0E6D36-A378-4488-985B-5606EE716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19C62-04A0-45B5-A116-0DD8FA082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B104E-D311-436C-8122-E29438C16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F416C-ABFF-48C7-8D66-8D94F36A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5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D3DC9-2B62-4DE7-BCFA-562EF7522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B030F-3968-465B-80AE-23CDBF46B7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6C4AE-DE0E-43FC-A7CB-57C020A04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199B6F-9F9A-4908-A85B-BB78A4DBA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E0805-9FDE-4E74-AD52-505AF5BE1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E833C7-AFFE-49DE-8852-CF8DC6775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56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EEE19-EDDD-4FE3-AF52-795DB98BC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11CED-D15E-43DA-B873-D46327208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47B1C9-16B4-4545-895A-52E3E498A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E9880-F5AB-4567-A035-307ADB954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FA5CF-9665-4EB0-805E-521BE29B05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6C1F3A-29BF-4AFB-9C48-23DFB5C2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50425A-770E-467C-9D1D-16FFDAFD8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05F345-155C-477F-AFAA-5917616D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87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F26B7-F907-4582-93AD-5917622FB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1DEE3-95F6-4D9B-AEC1-CFCF4DDDD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FFFD9C-855F-4381-A4F1-F98865AA3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588CAC-57DB-46D1-BE2E-8E2830840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89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BABBF-1AE7-46D2-B8F5-5E14A8F2A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083B72-B4F7-4D8D-876A-B1B5EA5C7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67427-E46E-49F8-A0BD-EC2ADBFC1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83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58F5E-8D13-4195-BD59-EDDCF1B1B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27528-678F-4764-8033-EE8E0ACCD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3573D-187F-4426-99CD-4E80BE323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D59B2C-7E80-4293-BA08-4B9774AFB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975DC3-7735-4AC8-AAE9-6927A98F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76EA43-7F85-4F6A-9704-E68FE2726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9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579C4-2400-46D2-A33E-E46767A85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DD0DCC-4377-4B9E-993E-89185BEB63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963F9-01AF-4E5E-B399-30C5C1D61C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72C1FA-22F4-45D2-8258-1563AAF21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D676A9-4CF1-49B6-A7F4-4AD860AB2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3D81A-F26D-49DE-A391-DC9786AE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912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5A7C9-3021-4912-B9AD-F57E1ECEC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8FE4D-CF36-4E1A-86B2-4A8CD2DA3A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ECC14-8D83-41E6-8722-063EBCF76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EF67C-8D01-4BA1-82A6-86BEF34CC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C3680-1685-4E75-B571-287DBF1C6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45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C44661-A35E-42BE-A4AC-B9C044C45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212055-A85E-4EF1-B378-E395CF69B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04688-F825-44DB-8111-8DEFBCBD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0D5F4-5640-4A3E-9B91-A087B4C07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74614-1B9E-4DA9-928E-B3F898F5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14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3666-DBCA-4C61-A72E-C0356804E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7176D-F75C-4634-8DBD-F707F8052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F5FFE-DF52-4DF3-BF33-F62BE53D02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605FC-9CDA-4CBE-89A0-DF7284BC4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414E5-A93F-4C05-8529-145728EEF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502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5BEE3-145E-4D39-932B-0AF026FA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84144-D7E3-4417-A185-0F7144AF4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4556A-9609-40E3-BD1E-ED7C8E6266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B8D9F-DA43-43A0-B437-542E1CC4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EF8C5-9C3E-4C81-AD8C-6CC1E7407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479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CE939-50F2-40DC-9F75-6A55FDEA1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5A2FE-8C7C-4ED1-B75D-417CAA504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71172-E35F-4F1E-A686-12CBB57AF3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748CC-9C9E-4F0B-AC4B-691C262C0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0AB50-FB9A-4198-8E22-97FB0C0AF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633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7FA5C-03A0-4005-A3F7-1215B217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33D98-0E36-45DF-9563-524318ADFA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3C00BD-82C1-4FCF-9A9A-7B8FA9E2B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7728C-4988-49F9-B586-900E9A8902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07ECC-CB32-463C-9448-9B799050D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F18A9-3B4E-41BC-AA30-39478ADB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921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9A515-1FF3-4423-BF66-7E4FEDD12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71AFB-5F0B-47BB-AAF5-2B3A9917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3CC41-FB8E-4FB1-981D-9F928D516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7F6CA4-C422-41A2-83A0-494E89C0B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B147B-F87D-400E-8703-3AB4F4F0D7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3B84B8-884D-4761-A027-315D0806F8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1FAFCA-A6DA-41C4-8F9E-49A4995A7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968657-8A0C-401B-AA9E-56850E5D8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608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6C32C-0F50-4865-8894-3A1C0B779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B19E24-FD0E-4419-A499-6D6A82C16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24DDEE-B284-430E-9C65-5B1ED6B2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D24F4B-6EB3-456F-A963-42A5D8356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184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1CFC0D-8E3F-47C9-921B-441DB046A2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427C4B-CBF9-4A38-84B0-DDCA30B18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20DAD-9398-4700-923C-2046ACE24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159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BCD5B-8B7E-49D1-9818-ED1FC6837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BC406-DEF7-4ACF-B481-349CF86C0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CFC8A-320A-4570-ABB6-23E00BBBF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E4289-5BBF-43DF-9BC0-2D00263DA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87D570-7770-4A9D-9BF2-29FA3AE7D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546C9-A55B-4609-96E5-00FAE5924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9217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DC777-DF98-4A54-BC38-3CB3ED7F8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6F9AB2-E2E5-4CA9-8B2D-1085CD83E8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1AD85-2526-4C12-9644-38F9D3489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0CA219-76D9-45DC-9692-4768C7AF3A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D4C279-0DBC-4BAE-8FAF-5AB4643FE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9285D-F0F0-48C5-AEFD-80139DFAB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1858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BCF0D-3003-4F19-A963-40D1FA9DD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2376B6-BBF1-44A2-959E-E4CF7EFC8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E04CC-3614-483D-8AF3-C671D828CE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A5DBE-C60F-483D-A1B3-86468A273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EEE11-5F1E-4E56-99C0-1B9727DAD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9049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55BF13-6543-486D-A0F0-73B65BD742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9BB424-553A-4E1E-894D-D96EE364E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0D8DE-22D7-4350-9895-F7F184D95E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676FE-E37C-4F55-87E2-D3B53D087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B0B45-264E-4E40-B21B-49625C7A8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277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1.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144FEB45-5B13-814A-A7C6-C024B705C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91584" y="6537399"/>
            <a:ext cx="4141956" cy="161962"/>
          </a:xfrm>
          <a:prstGeom prst="rect">
            <a:avLst/>
          </a:prstGeom>
        </p:spPr>
        <p:txBody>
          <a:bodyPr/>
          <a:lstStyle>
            <a:lvl1pPr>
              <a:defRPr>
                <a:latin typeface="Graphik" panose="020B0503030202060203" pitchFamily="34" charset="77"/>
              </a:defRPr>
            </a:lvl1pPr>
          </a:lstStyle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5ED8D5-F7BD-D244-8E89-518DAA5C7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617001" y="6537474"/>
            <a:ext cx="216084" cy="161888"/>
          </a:xfrm>
        </p:spPr>
        <p:txBody>
          <a:bodyPr/>
          <a:lstStyle>
            <a:lvl1pPr>
              <a:defRPr>
                <a:latin typeface="Graphik" panose="020B0503030202060203" pitchFamily="34" charset="77"/>
              </a:defRPr>
            </a:lvl1pPr>
          </a:lstStyle>
          <a:p>
            <a:fld id="{4F9AC08D-23A9-440E-BCB9-AA1E9877CC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C17F5D-75B4-214F-897A-1071EDD474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171" y="296863"/>
            <a:ext cx="7326592" cy="1501938"/>
          </a:xfrm>
        </p:spPr>
        <p:txBody>
          <a:bodyPr vert="horz" wrap="square" lIns="0" tIns="0" rIns="0" bIns="0" rtlCol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itchFamily="34" charset="0"/>
              <a:buNone/>
              <a:defRPr lang="en-US" b="0" i="0">
                <a:ea typeface="Roboto" panose="02000000000000000000" pitchFamily="2" charset="0"/>
              </a:defRPr>
            </a:lvl1pPr>
          </a:lstStyle>
          <a:p>
            <a:pPr marL="0" lvl="0" indent="0">
              <a:spcBef>
                <a:spcPts val="0"/>
              </a:spcBef>
              <a:buFont typeface="Arial" pitchFamily="34" charset="0"/>
              <a:buNone/>
            </a:pPr>
            <a:r>
              <a:rPr lang="en-US"/>
              <a:t>INSERT MAIN TITLE </a:t>
            </a:r>
            <a:br>
              <a:rPr lang="en-US"/>
            </a:br>
            <a:r>
              <a:rPr lang="en-US"/>
              <a:t>AT 36PT MIN 30PT</a:t>
            </a:r>
          </a:p>
        </p:txBody>
      </p:sp>
    </p:spTree>
    <p:extLst>
      <p:ext uri="{BB962C8B-B14F-4D97-AF65-F5344CB8AC3E}">
        <p14:creationId xmlns:p14="http://schemas.microsoft.com/office/powerpoint/2010/main" val="2025319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11C600-6D40-4DCF-80DE-A4EF637AB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32AAD-27A4-4FB6-AFD3-A37E7F880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022D1-7D58-4A61-BD04-15405E2D4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60FEB-A5E0-4060-957E-E51FDD82BE17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FD1DA-C1F1-4F9E-BF5D-403B603C3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666F6-716F-4763-8A63-515EFA789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89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A267AF-B39C-4901-BB90-B79C812E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B1287-1233-4FA8-9384-016E89633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A96E7-E5D3-412A-952F-ECAD81681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27349" y="64895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EAC6F-6715-4541-ACB4-1077CD33769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DE00B39-2321-470E-A235-635565CEFAE7}"/>
              </a:ext>
            </a:extLst>
          </p:cNvPr>
          <p:cNvCxnSpPr>
            <a:cxnSpLocks/>
          </p:cNvCxnSpPr>
          <p:nvPr userDrawn="1"/>
        </p:nvCxnSpPr>
        <p:spPr>
          <a:xfrm flipV="1">
            <a:off x="97655" y="6311900"/>
            <a:ext cx="1106424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A30B11-89B5-47D1-A9A7-49D631F48BC3}"/>
              </a:ext>
            </a:extLst>
          </p:cNvPr>
          <p:cNvCxnSpPr>
            <a:cxnSpLocks/>
          </p:cNvCxnSpPr>
          <p:nvPr userDrawn="1"/>
        </p:nvCxnSpPr>
        <p:spPr>
          <a:xfrm flipV="1">
            <a:off x="97655" y="6383020"/>
            <a:ext cx="11064240" cy="0"/>
          </a:xfrm>
          <a:prstGeom prst="line">
            <a:avLst/>
          </a:prstGeom>
          <a:ln w="28575">
            <a:solidFill>
              <a:srgbClr val="0062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Image result for usps logo">
            <a:extLst>
              <a:ext uri="{FF2B5EF4-FFF2-40B4-BE49-F238E27FC236}">
                <a16:creationId xmlns:a16="http://schemas.microsoft.com/office/drawing/2014/main" id="{8A8AE0EB-7F01-4247-8D92-F352558B586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011139" y="6217308"/>
            <a:ext cx="1118718" cy="30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34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Night_Panorama_Miami_Florida_5462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6.png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pixabay.com/illustrations/contact-us-email-contact-us-908483/" TargetMode="External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BA609F-50AC-404C-89C3-D53ABEBFF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5892" y="1425472"/>
            <a:ext cx="4428699" cy="2745688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5400" dirty="0">
                <a:solidFill>
                  <a:srgbClr val="002060"/>
                </a:solidFill>
                <a:latin typeface="Century Gothic" panose="020B0502020202020204" pitchFamily="34" charset="0"/>
              </a:rPr>
              <a:t>Florida USPS Contacts</a:t>
            </a:r>
          </a:p>
        </p:txBody>
      </p:sp>
      <p:pic>
        <p:nvPicPr>
          <p:cNvPr id="5" name="Picture 4" descr="A city skyline at night&#10;&#10;Description automatically generated with low confidence">
            <a:extLst>
              <a:ext uri="{FF2B5EF4-FFF2-40B4-BE49-F238E27FC236}">
                <a16:creationId xmlns:a16="http://schemas.microsoft.com/office/drawing/2014/main" id="{C0DDD925-DCF2-4113-BDFF-5AF3846FE9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840" r="19655" b="-1"/>
          <a:stretch/>
        </p:blipFill>
        <p:spPr>
          <a:xfrm>
            <a:off x="1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88742A-CB20-4A8B-BAB1-CD503D925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6246" y="1511552"/>
            <a:ext cx="280035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05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836DD025-FF8D-460E-99B8-503937323BE7}"/>
              </a:ext>
            </a:extLst>
          </p:cNvPr>
          <p:cNvSpPr txBox="1">
            <a:spLocks/>
          </p:cNvSpPr>
          <p:nvPr/>
        </p:nvSpPr>
        <p:spPr>
          <a:xfrm>
            <a:off x="2438660" y="-30162"/>
            <a:ext cx="822934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MS PGothic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  <a:ea typeface="MS PGothic" pitchFamily="34" charset="-128"/>
                <a:cs typeface="MS PGothic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  <a:ea typeface="MS PGothic" pitchFamily="34" charset="-128"/>
                <a:cs typeface="MS PGothic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  <a:ea typeface="MS PGothic" pitchFamily="34" charset="-128"/>
                <a:cs typeface="MS PGothic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  <a:ea typeface="MS PGothic" pitchFamily="34" charset="-128"/>
                <a:cs typeface="MS PGothic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Tool Automation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8EC886-F886-4E22-9CDF-20CADBEEBA14}"/>
              </a:ext>
            </a:extLst>
          </p:cNvPr>
          <p:cNvSpPr txBox="1"/>
          <p:nvPr/>
        </p:nvSpPr>
        <p:spPr>
          <a:xfrm>
            <a:off x="600196" y="62035"/>
            <a:ext cx="881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2022 | </a:t>
            </a:r>
            <a:r>
              <a:rPr kumimoji="0" lang="en-US" sz="2400" b="0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Florida USPS Contacts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D9BF3CF-D70A-4E44-A3BA-40161A87F6A7}"/>
              </a:ext>
            </a:extLst>
          </p:cNvPr>
          <p:cNvCxnSpPr/>
          <p:nvPr/>
        </p:nvCxnSpPr>
        <p:spPr>
          <a:xfrm>
            <a:off x="108619" y="531051"/>
            <a:ext cx="11887200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2" descr="Image result for usps logo png">
            <a:extLst>
              <a:ext uri="{FF2B5EF4-FFF2-40B4-BE49-F238E27FC236}">
                <a16:creationId xmlns:a16="http://schemas.microsoft.com/office/drawing/2014/main" id="{97A754CB-75F7-44EC-A5BE-099877C4F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04" y="141878"/>
            <a:ext cx="491592" cy="30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399CB22-1A9D-4C58-95B7-64DEA4BCB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5EAC6F-6715-4541-ACB4-1077CD33769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C1BCEB03-7E57-49A9-BF41-B5859916E7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7057857"/>
              </p:ext>
            </p:extLst>
          </p:nvPr>
        </p:nvGraphicFramePr>
        <p:xfrm>
          <a:off x="108604" y="618247"/>
          <a:ext cx="5850114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1" name="Picture 40">
            <a:extLst>
              <a:ext uri="{FF2B5EF4-FFF2-40B4-BE49-F238E27FC236}">
                <a16:creationId xmlns:a16="http://schemas.microsoft.com/office/drawing/2014/main" id="{3764CDA7-316E-437D-BC73-337863FA95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6233" y="5646167"/>
            <a:ext cx="8001000" cy="622832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07FB740-792E-4BA4-9EE3-4E66C723C4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5818" y="589001"/>
            <a:ext cx="4930001" cy="502920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8ACBE8F0-26C0-446F-932F-78D386783B8B}"/>
              </a:ext>
            </a:extLst>
          </p:cNvPr>
          <p:cNvSpPr txBox="1"/>
          <p:nvPr/>
        </p:nvSpPr>
        <p:spPr>
          <a:xfrm>
            <a:off x="6201087" y="1239799"/>
            <a:ext cx="1875755" cy="116955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ALA, BAK, BAY, BRA, BRE, CAL, CIT, CLA, CLM, DIX, DUV, ESC, FLA, FRA, GAD, GIL, GUL, HAM, HOL, JAC, JEF, LAF, LAKE, LEO, LEV, LIB, MAD, MRN, NAS, OKA, PUT, STJ, SAN, SEM, SUW, TAY, UNI, VOL, WAK, WAL, WAS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4E9706D-14CB-4A0A-8DF7-B5A5DE1E5D0C}"/>
              </a:ext>
            </a:extLst>
          </p:cNvPr>
          <p:cNvSpPr txBox="1"/>
          <p:nvPr/>
        </p:nvSpPr>
        <p:spPr>
          <a:xfrm>
            <a:off x="6176746" y="2900370"/>
            <a:ext cx="1778143" cy="707886"/>
          </a:xfrm>
          <a:prstGeom prst="rect">
            <a:avLst/>
          </a:prstGeom>
          <a:noFill/>
          <a:ln w="28575">
            <a:solidFill>
              <a:srgbClr val="000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CHA, COL, DES, HAR, HEN, HER, HIG, HIL, IND, LEE, MAN, ORA, OSC, PAS, PIN, POL, SAR, 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D2432CE-3CB2-4C21-ADEF-0FA46EF31953}"/>
              </a:ext>
            </a:extLst>
          </p:cNvPr>
          <p:cNvSpPr txBox="1"/>
          <p:nvPr/>
        </p:nvSpPr>
        <p:spPr>
          <a:xfrm>
            <a:off x="6233284" y="4194521"/>
            <a:ext cx="1035125" cy="553998"/>
          </a:xfrm>
          <a:prstGeom prst="rect">
            <a:avLst/>
          </a:prstGeom>
          <a:noFill/>
          <a:ln w="28575"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BRO, GLA, MAR, MIA, MON, OK, PAL, STL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EC87399-D741-4245-9FCB-4E55D15A49D5}"/>
              </a:ext>
            </a:extLst>
          </p:cNvPr>
          <p:cNvCxnSpPr>
            <a:cxnSpLocks/>
          </p:cNvCxnSpPr>
          <p:nvPr/>
        </p:nvCxnSpPr>
        <p:spPr>
          <a:xfrm>
            <a:off x="8076842" y="1376218"/>
            <a:ext cx="19907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76F197D-00A1-4C87-9049-569E1FF506ED}"/>
              </a:ext>
            </a:extLst>
          </p:cNvPr>
          <p:cNvCxnSpPr/>
          <p:nvPr/>
        </p:nvCxnSpPr>
        <p:spPr>
          <a:xfrm>
            <a:off x="7954889" y="3266377"/>
            <a:ext cx="25191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F85136C-FF4B-431A-BCBC-05DDFDFCBBF8}"/>
              </a:ext>
            </a:extLst>
          </p:cNvPr>
          <p:cNvCxnSpPr>
            <a:cxnSpLocks/>
          </p:cNvCxnSpPr>
          <p:nvPr/>
        </p:nvCxnSpPr>
        <p:spPr>
          <a:xfrm flipV="1">
            <a:off x="7268409" y="4119419"/>
            <a:ext cx="4094698" cy="751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967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5B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2" descr="USPS_small_use_RGB_Fpjb.ai">
            <a:extLst>
              <a:ext uri="{FF2B5EF4-FFF2-40B4-BE49-F238E27FC236}">
                <a16:creationId xmlns:a16="http://schemas.microsoft.com/office/drawing/2014/main" id="{7EB8B76B-CBFA-4C59-BB33-4683A41462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12" y="506152"/>
            <a:ext cx="1804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1EAFED-6FAA-48BF-AD03-6A2BCBB53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77" y="2022976"/>
            <a:ext cx="1285485" cy="13346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C5AA4F-184C-4843-8362-030F05EC997A}"/>
              </a:ext>
            </a:extLst>
          </p:cNvPr>
          <p:cNvSpPr/>
          <p:nvPr/>
        </p:nvSpPr>
        <p:spPr>
          <a:xfrm>
            <a:off x="588700" y="2026995"/>
            <a:ext cx="1285485" cy="13346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49A071-4DE5-41EE-B979-1E6C09339568}"/>
              </a:ext>
            </a:extLst>
          </p:cNvPr>
          <p:cNvSpPr txBox="1"/>
          <p:nvPr/>
        </p:nvSpPr>
        <p:spPr>
          <a:xfrm>
            <a:off x="1897542" y="2153126"/>
            <a:ext cx="6125932" cy="1074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Debbie Stoops, FL 1 Manager Customer Relations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Phone: (904) 359-2711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Email: Debra.S.Stoops@usps.gov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154850-7002-47CF-81C8-72736326B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700" y="3416501"/>
            <a:ext cx="1285484" cy="14186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73EE30-BC54-4410-BAB1-8679F8BEAC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9" y="4934763"/>
            <a:ext cx="1285485" cy="14186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A44527-3683-4AF0-959E-9EC1587D49A2}"/>
              </a:ext>
            </a:extLst>
          </p:cNvPr>
          <p:cNvSpPr/>
          <p:nvPr/>
        </p:nvSpPr>
        <p:spPr>
          <a:xfrm>
            <a:off x="580580" y="3429000"/>
            <a:ext cx="1293604" cy="140616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4DB723-C896-4D64-8E68-C59F2399076E}"/>
              </a:ext>
            </a:extLst>
          </p:cNvPr>
          <p:cNvSpPr/>
          <p:nvPr/>
        </p:nvSpPr>
        <p:spPr>
          <a:xfrm>
            <a:off x="580580" y="4922263"/>
            <a:ext cx="1285485" cy="142958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556A82-CE4E-467A-B8AC-688FD7B6CD8A}"/>
              </a:ext>
            </a:extLst>
          </p:cNvPr>
          <p:cNvSpPr txBox="1"/>
          <p:nvPr/>
        </p:nvSpPr>
        <p:spPr>
          <a:xfrm>
            <a:off x="1866062" y="3586889"/>
            <a:ext cx="6096000" cy="1171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Carol Shirley, FL 2 Manager Customer Relations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Phone: (813) 354-6064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Email: Carol.J.Shirley@usps.gov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5DEF6E-903B-441C-AF67-8490B528D35D}"/>
              </a:ext>
            </a:extLst>
          </p:cNvPr>
          <p:cNvSpPr txBox="1"/>
          <p:nvPr/>
        </p:nvSpPr>
        <p:spPr>
          <a:xfrm>
            <a:off x="1912508" y="5051349"/>
            <a:ext cx="6096000" cy="1171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Joycelynn King, FL 3 Manager Customer Relations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Phone: (954) 527-3261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Email: Joycelynn.king@usps.gov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5D209D-D1DA-4BD6-899D-6DD9C0D27879}"/>
              </a:ext>
            </a:extLst>
          </p:cNvPr>
          <p:cNvSpPr txBox="1"/>
          <p:nvPr/>
        </p:nvSpPr>
        <p:spPr>
          <a:xfrm>
            <a:off x="2282000" y="463797"/>
            <a:ext cx="8822725" cy="139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Contact your Customer Relations Managers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election season, the Postal Service has designated a single point of contact for Election Mail planning, questions, and issue resolution. Your point of contact is supported by a nation-wide team of dedicated postal employees who are deeply knowledgeable about and fully committed to the timely delivery of Election Mail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53CDC12D-E369-453E-8577-7FFDC97D11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361525" y="2888101"/>
            <a:ext cx="2743200" cy="175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36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500</Words>
  <Application>Microsoft Office PowerPoint</Application>
  <PresentationFormat>Widescreen</PresentationFormat>
  <Paragraphs>47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Century Gothic</vt:lpstr>
      <vt:lpstr>Graphik</vt:lpstr>
      <vt:lpstr>Roboto</vt:lpstr>
      <vt:lpstr>Office Theme</vt:lpstr>
      <vt:lpstr>3_Office Theme</vt:lpstr>
      <vt:lpstr>Florida USPS Contacts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McKenzie, Erinn - Houston, TX</dc:creator>
  <cp:lastModifiedBy>Cook, Mike - Plano, TX</cp:lastModifiedBy>
  <cp:revision>5</cp:revision>
  <dcterms:created xsi:type="dcterms:W3CDTF">2022-08-05T12:31:14Z</dcterms:created>
  <dcterms:modified xsi:type="dcterms:W3CDTF">2022-08-09T17:02:22Z</dcterms:modified>
</cp:coreProperties>
</file>